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8" r:id="rId5"/>
    <p:sldId id="259" r:id="rId6"/>
    <p:sldId id="260" r:id="rId7"/>
    <p:sldId id="269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8288000" cy="10287000"/>
  <p:notesSz cx="6858000" cy="9144000"/>
  <p:embeddedFontLst>
    <p:embeddedFont>
      <p:font typeface="Lora" panose="020B0604020202020204" charset="-52"/>
      <p:regular r:id="rId17"/>
    </p:embeddedFont>
    <p:embeddedFont>
      <p:font typeface="Verdana" panose="020B0604030504040204" pitchFamily="34" charset="0"/>
      <p:regular r:id="rId18"/>
      <p:bold r:id="rId19"/>
      <p:italic r:id="rId20"/>
      <p:boldItalic r:id="rId21"/>
    </p:embeddedFont>
    <p:embeddedFont>
      <p:font typeface="Segoe UI Symbol" panose="020B0502040204020203" pitchFamily="34" charset="0"/>
      <p:regular r:id="rId22"/>
    </p:embeddedFont>
    <p:embeddedFont>
      <p:font typeface="Georgia Pro Bold" panose="020B0604020202020204" charset="0"/>
      <p:regular r:id="rId23"/>
    </p:embeddedFont>
    <p:embeddedFont>
      <p:font typeface="Lora Bold" panose="020B0604020202020204" charset="-52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7097" autoAdjust="0"/>
  </p:normalViewPr>
  <p:slideViewPr>
    <p:cSldViewPr>
      <p:cViewPr varScale="1">
        <p:scale>
          <a:sx n="50" d="100"/>
          <a:sy n="50" d="100"/>
        </p:scale>
        <p:origin x="326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91CF5E-AE25-4E4F-8BD9-73F96FCC2C72}" type="datetimeFigureOut">
              <a:rPr lang="bg-BG" smtClean="0"/>
              <a:pPr/>
              <a:t>18.2.2026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1A65FA-26AC-46FD-8131-87E7A338ACA6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A65FA-26AC-46FD-8131-87E7A338ACA6}" type="slidenum">
              <a:rPr lang="bg-BG" smtClean="0"/>
              <a:pPr/>
              <a:t>5</a:t>
            </a:fld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7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8444" b="-844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400342" y="-9190"/>
            <a:ext cx="13887658" cy="10287000"/>
            <a:chOff x="0" y="0"/>
            <a:chExt cx="3657655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657655" cy="2709333"/>
            </a:xfrm>
            <a:custGeom>
              <a:avLst/>
              <a:gdLst/>
              <a:ahLst/>
              <a:cxnLst/>
              <a:rect l="l" t="t" r="r" b="b"/>
              <a:pathLst>
                <a:path w="3657655" h="2709333">
                  <a:moveTo>
                    <a:pt x="0" y="0"/>
                  </a:moveTo>
                  <a:lnTo>
                    <a:pt x="3657655" y="0"/>
                  </a:lnTo>
                  <a:lnTo>
                    <a:pt x="3657655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274D">
                    <a:alpha val="0"/>
                  </a:srgbClr>
                </a:gs>
                <a:gs pos="100000">
                  <a:srgbClr val="00274D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657655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8229600" y="0"/>
            <a:ext cx="2997924" cy="1533986"/>
          </a:xfrm>
          <a:custGeom>
            <a:avLst/>
            <a:gdLst/>
            <a:ahLst/>
            <a:cxnLst/>
            <a:rect l="l" t="t" r="r" b="b"/>
            <a:pathLst>
              <a:path w="2997924" h="3019886">
                <a:moveTo>
                  <a:pt x="0" y="0"/>
                </a:moveTo>
                <a:lnTo>
                  <a:pt x="2997923" y="0"/>
                </a:lnTo>
                <a:lnTo>
                  <a:pt x="2997923" y="3019886"/>
                </a:lnTo>
                <a:lnTo>
                  <a:pt x="0" y="301988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alphaModFix amt="61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290076" y="8829214"/>
            <a:ext cx="2997924" cy="1457786"/>
          </a:xfrm>
          <a:custGeom>
            <a:avLst/>
            <a:gdLst/>
            <a:ahLst/>
            <a:cxnLst/>
            <a:rect l="l" t="t" r="r" b="b"/>
            <a:pathLst>
              <a:path w="2997924" h="3019886">
                <a:moveTo>
                  <a:pt x="0" y="0"/>
                </a:moveTo>
                <a:lnTo>
                  <a:pt x="2997923" y="0"/>
                </a:lnTo>
                <a:lnTo>
                  <a:pt x="2997923" y="3019886"/>
                </a:lnTo>
                <a:lnTo>
                  <a:pt x="0" y="301988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alphaModFix amt="61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81000" y="2186708"/>
            <a:ext cx="17297400" cy="41549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20"/>
              </a:lnSpc>
              <a:spcBef>
                <a:spcPct val="0"/>
              </a:spcBef>
            </a:pPr>
            <a:r>
              <a:rPr lang="en-US" sz="6000" b="1" dirty="0" smtClean="0">
                <a:solidFill>
                  <a:srgbClr val="FFFFFF"/>
                </a:solidFill>
                <a:latin typeface="+mj-lt"/>
                <a:ea typeface="Georgia Pro Bold"/>
                <a:cs typeface="Georgia Pro Bold"/>
                <a:sym typeface="Georgia Pro Bold"/>
              </a:rPr>
              <a:t>ДОБРИ  </a:t>
            </a:r>
            <a:r>
              <a:rPr lang="en-US" sz="6000" b="1" dirty="0">
                <a:solidFill>
                  <a:srgbClr val="FFFFFF"/>
                </a:solidFill>
                <a:latin typeface="+mj-lt"/>
                <a:ea typeface="Georgia Pro Bold"/>
                <a:cs typeface="Georgia Pro Bold"/>
                <a:sym typeface="Georgia Pro Bold"/>
              </a:rPr>
              <a:t>ПРАКТИКИ ЗА ОКАЗВАНЕ </a:t>
            </a:r>
            <a:r>
              <a:rPr lang="en-US" sz="6000" b="1" dirty="0" smtClean="0">
                <a:solidFill>
                  <a:srgbClr val="FFFFFF"/>
                </a:solidFill>
                <a:latin typeface="+mj-lt"/>
                <a:ea typeface="Georgia Pro Bold"/>
                <a:cs typeface="Georgia Pro Bold"/>
                <a:sym typeface="Georgia Pro Bold"/>
              </a:rPr>
              <a:t> </a:t>
            </a:r>
            <a:endParaRPr lang="bg-BG" sz="6000" b="1" dirty="0" smtClean="0">
              <a:solidFill>
                <a:srgbClr val="FFFFFF"/>
              </a:solidFill>
              <a:latin typeface="+mj-lt"/>
              <a:ea typeface="Georgia Pro Bold"/>
              <a:cs typeface="Georgia Pro Bold"/>
              <a:sym typeface="Georgia Pro Bold"/>
            </a:endParaRPr>
          </a:p>
          <a:p>
            <a:pPr algn="ctr">
              <a:lnSpc>
                <a:spcPts val="8120"/>
              </a:lnSpc>
              <a:spcBef>
                <a:spcPct val="0"/>
              </a:spcBef>
            </a:pPr>
            <a:r>
              <a:rPr lang="en-US" sz="6000" b="1" dirty="0" smtClean="0">
                <a:solidFill>
                  <a:srgbClr val="FFFFFF"/>
                </a:solidFill>
                <a:latin typeface="+mj-lt"/>
                <a:ea typeface="Georgia Pro Bold"/>
                <a:cs typeface="Georgia Pro Bold"/>
                <a:sym typeface="Georgia Pro Bold"/>
              </a:rPr>
              <a:t>НА  ДОПЪЛНИТЕЛНА </a:t>
            </a:r>
            <a:r>
              <a:rPr lang="en-US" sz="6000" b="1" dirty="0">
                <a:solidFill>
                  <a:srgbClr val="FFFFFF"/>
                </a:solidFill>
                <a:latin typeface="+mj-lt"/>
                <a:ea typeface="Georgia Pro Bold"/>
                <a:cs typeface="Georgia Pro Bold"/>
                <a:sym typeface="Georgia Pro Bold"/>
              </a:rPr>
              <a:t>ПОДКРЕПА </a:t>
            </a:r>
            <a:r>
              <a:rPr lang="en-US" sz="6000" b="1" dirty="0" smtClean="0">
                <a:solidFill>
                  <a:srgbClr val="FFFFFF"/>
                </a:solidFill>
                <a:latin typeface="+mj-lt"/>
                <a:ea typeface="Georgia Pro Bold"/>
                <a:cs typeface="Georgia Pro Bold"/>
                <a:sym typeface="Georgia Pro Bold"/>
              </a:rPr>
              <a:t> </a:t>
            </a:r>
          </a:p>
          <a:p>
            <a:pPr algn="ctr">
              <a:lnSpc>
                <a:spcPts val="8120"/>
              </a:lnSpc>
              <a:spcBef>
                <a:spcPct val="0"/>
              </a:spcBef>
            </a:pPr>
            <a:r>
              <a:rPr lang="en-US" sz="6000" b="1" dirty="0" smtClean="0">
                <a:solidFill>
                  <a:srgbClr val="FFFFFF"/>
                </a:solidFill>
                <a:latin typeface="+mj-lt"/>
                <a:ea typeface="Georgia Pro Bold"/>
                <a:cs typeface="Georgia Pro Bold"/>
                <a:sym typeface="Georgia Pro Bold"/>
              </a:rPr>
              <a:t>НА УЧЕНИЦИ СЪС </a:t>
            </a:r>
            <a:r>
              <a:rPr lang="en-US" sz="6000" b="1" dirty="0">
                <a:solidFill>
                  <a:srgbClr val="FFFFFF"/>
                </a:solidFill>
                <a:latin typeface="+mj-lt"/>
                <a:ea typeface="Georgia Pro Bold"/>
                <a:cs typeface="Georgia Pro Bold"/>
                <a:sym typeface="Georgia Pro Bold"/>
              </a:rPr>
              <a:t>СПЕЦИАЛНИ ОБРАЗОВАТЕЛНИ ПОТРЕБНОСТИ 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7200" y="8877300"/>
            <a:ext cx="4797358" cy="457200"/>
            <a:chOff x="0" y="0"/>
            <a:chExt cx="1112983" cy="12278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12983" cy="122785"/>
            </a:xfrm>
            <a:custGeom>
              <a:avLst/>
              <a:gdLst/>
              <a:ahLst/>
              <a:cxnLst/>
              <a:rect l="l" t="t" r="r" b="b"/>
              <a:pathLst>
                <a:path w="1112983" h="122785">
                  <a:moveTo>
                    <a:pt x="0" y="0"/>
                  </a:moveTo>
                  <a:lnTo>
                    <a:pt x="1112983" y="0"/>
                  </a:lnTo>
                  <a:lnTo>
                    <a:pt x="1112983" y="122785"/>
                  </a:lnTo>
                  <a:lnTo>
                    <a:pt x="0" y="122785"/>
                  </a:lnTo>
                  <a:close/>
                </a:path>
              </a:pathLst>
            </a:custGeom>
            <a:solidFill>
              <a:srgbClr val="D68F16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112983" cy="1608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964254" y="7753622"/>
            <a:ext cx="12595952" cy="1949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45"/>
              </a:lnSpc>
            </a:pPr>
            <a:r>
              <a:rPr lang="en-US" sz="6000" b="1" dirty="0">
                <a:solidFill>
                  <a:srgbClr val="FFFFFF"/>
                </a:solidFill>
                <a:latin typeface="+mj-lt"/>
                <a:ea typeface="Georgia Pro Bold"/>
                <a:cs typeface="Georgia Pro Bold"/>
                <a:sym typeface="Georgia Pro Bold"/>
              </a:rPr>
              <a:t>ИСУ </a:t>
            </a:r>
            <a:r>
              <a:rPr lang="bg-BG" sz="6000" b="1" dirty="0" smtClean="0">
                <a:solidFill>
                  <a:srgbClr val="FFFFFF"/>
                </a:solidFill>
                <a:latin typeface="+mj-lt"/>
                <a:ea typeface="Georgia Pro Bold"/>
                <a:cs typeface="Georgia Pro Bold"/>
                <a:sym typeface="Georgia Pro Bold"/>
              </a:rPr>
              <a:t>„</a:t>
            </a:r>
            <a:r>
              <a:rPr lang="en-US" sz="6000" b="1" dirty="0" smtClean="0">
                <a:solidFill>
                  <a:srgbClr val="FFFFFF"/>
                </a:solidFill>
                <a:latin typeface="+mj-lt"/>
                <a:ea typeface="Georgia Pro Bold"/>
                <a:cs typeface="Georgia Pro Bold"/>
                <a:sym typeface="Georgia Pro Bold"/>
              </a:rPr>
              <a:t>Н</a:t>
            </a:r>
            <a:r>
              <a:rPr lang="en-US" sz="6000" b="1" dirty="0">
                <a:solidFill>
                  <a:srgbClr val="FFFFFF"/>
                </a:solidFill>
                <a:latin typeface="+mj-lt"/>
                <a:ea typeface="Georgia Pro Bold"/>
                <a:cs typeface="Georgia Pro Bold"/>
                <a:sym typeface="Georgia Pro Bold"/>
              </a:rPr>
              <a:t>. Й. Вапцаров”</a:t>
            </a:r>
          </a:p>
          <a:p>
            <a:pPr algn="ctr">
              <a:lnSpc>
                <a:spcPts val="7645"/>
              </a:lnSpc>
              <a:spcBef>
                <a:spcPct val="0"/>
              </a:spcBef>
            </a:pPr>
            <a:r>
              <a:rPr lang="bg-BG" sz="6000" b="1" dirty="0" smtClean="0">
                <a:solidFill>
                  <a:srgbClr val="FFFFFF"/>
                </a:solidFill>
                <a:latin typeface="+mj-lt"/>
                <a:ea typeface="Georgia Pro Bold"/>
                <a:cs typeface="Georgia Pro Bold"/>
                <a:sym typeface="Georgia Pro Bold"/>
              </a:rPr>
              <a:t>гр.</a:t>
            </a:r>
            <a:r>
              <a:rPr lang="en-US" sz="6000" b="1" dirty="0" smtClean="0">
                <a:solidFill>
                  <a:srgbClr val="FFFFFF"/>
                </a:solidFill>
                <a:latin typeface="+mj-lt"/>
                <a:ea typeface="Georgia Pro Bold"/>
                <a:cs typeface="Georgia Pro Bold"/>
                <a:sym typeface="Georgia Pro Bold"/>
              </a:rPr>
              <a:t> </a:t>
            </a:r>
            <a:r>
              <a:rPr lang="en-US" sz="6000" b="1" dirty="0">
                <a:solidFill>
                  <a:srgbClr val="FFFFFF"/>
                </a:solidFill>
                <a:latin typeface="+mj-lt"/>
                <a:ea typeface="Georgia Pro Bold"/>
                <a:cs typeface="Georgia Pro Bold"/>
                <a:sym typeface="Georgia Pro Bold"/>
              </a:rPr>
              <a:t>Генерал Тошево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441980" y="0"/>
            <a:ext cx="846020" cy="10287000"/>
            <a:chOff x="0" y="0"/>
            <a:chExt cx="222820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2820" cy="2709333"/>
            </a:xfrm>
            <a:custGeom>
              <a:avLst/>
              <a:gdLst/>
              <a:ahLst/>
              <a:cxnLst/>
              <a:rect l="l" t="t" r="r" b="b"/>
              <a:pathLst>
                <a:path w="222820" h="2709333">
                  <a:moveTo>
                    <a:pt x="0" y="0"/>
                  </a:moveTo>
                  <a:lnTo>
                    <a:pt x="222820" y="0"/>
                  </a:lnTo>
                  <a:lnTo>
                    <a:pt x="22282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68F1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2820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19200" y="3162301"/>
            <a:ext cx="4724400" cy="3505199"/>
            <a:chOff x="0" y="0"/>
            <a:chExt cx="2255493" cy="12596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55493" cy="1259680"/>
            </a:xfrm>
            <a:custGeom>
              <a:avLst/>
              <a:gdLst/>
              <a:ahLst/>
              <a:cxnLst/>
              <a:rect l="l" t="t" r="r" b="b"/>
              <a:pathLst>
                <a:path w="2255493" h="1259680">
                  <a:moveTo>
                    <a:pt x="0" y="0"/>
                  </a:moveTo>
                  <a:lnTo>
                    <a:pt x="2255493" y="0"/>
                  </a:lnTo>
                  <a:lnTo>
                    <a:pt x="2255493" y="1259680"/>
                  </a:lnTo>
                  <a:lnTo>
                    <a:pt x="0" y="1259680"/>
                  </a:lnTo>
                  <a:close/>
                </a:path>
              </a:pathLst>
            </a:custGeom>
            <a:solidFill>
              <a:srgbClr val="00274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255493" cy="129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9601" y="800100"/>
            <a:ext cx="7239000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4"/>
              </a:lnSpc>
              <a:spcBef>
                <a:spcPct val="0"/>
              </a:spcBef>
            </a:pPr>
            <a:r>
              <a:rPr lang="bg-BG" sz="6000" b="1" dirty="0" smtClean="0">
                <a:solidFill>
                  <a:srgbClr val="00274D"/>
                </a:solidFill>
                <a:latin typeface="+mj-lt"/>
                <a:ea typeface="Georgia Pro Bold"/>
                <a:cs typeface="Georgia Pro Bold"/>
                <a:sym typeface="Georgia Pro Bold"/>
              </a:rPr>
              <a:t>АКТУАЛНОСТ  НА ТЕМАТА</a:t>
            </a:r>
            <a:endParaRPr lang="en-US" sz="6000" b="1" dirty="0">
              <a:solidFill>
                <a:srgbClr val="00274D"/>
              </a:solidFill>
              <a:latin typeface="+mj-lt"/>
              <a:ea typeface="Georgia Pro Bold"/>
              <a:cs typeface="Georgia Pro Bold"/>
              <a:sym typeface="Georgia Pro Bold"/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6934200" y="1485900"/>
            <a:ext cx="10210800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Нарастващ брой ученици със СОП в общообразователните училища</a:t>
            </a:r>
            <a:endParaRPr kumimoji="0" lang="bg-BG" sz="40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Необходимост от устойчиви модели за подкрепа</a:t>
            </a:r>
            <a:endParaRPr kumimoji="0" lang="bg-BG" sz="40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Повишени изисквания към училищното управление</a:t>
            </a:r>
            <a:endParaRPr kumimoji="0" lang="bg-BG" sz="40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Политика на приобщаване, заложена от Министерство на образованието и науката</a:t>
            </a:r>
            <a:endParaRPr kumimoji="0" lang="bg-BG" sz="40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981200" y="8267700"/>
            <a:ext cx="14020800" cy="1440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Lora" charset="-52"/>
              <a:ea typeface="Times New Roman" pitchFamily="18" charset="0"/>
              <a:cs typeface="Segoe UI Symbo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4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👉 Въпросът не е дали ще имаме ученици със СОП, а как ще организираме ефективна подкрепа.</a:t>
            </a:r>
            <a:endParaRPr kumimoji="0" lang="bg-BG" sz="4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ora" charset="-52"/>
              <a:cs typeface="Arial" pitchFamily="34" charset="0"/>
            </a:endParaRPr>
          </a:p>
        </p:txBody>
      </p:sp>
      <p:pic>
        <p:nvPicPr>
          <p:cNvPr id="19" name="Картина 18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3420718"/>
            <a:ext cx="4143375" cy="2941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84284" y="8572500"/>
            <a:ext cx="13094116" cy="609600"/>
            <a:chOff x="0" y="0"/>
            <a:chExt cx="3609209" cy="13546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09209" cy="1354667"/>
            </a:xfrm>
            <a:custGeom>
              <a:avLst/>
              <a:gdLst/>
              <a:ahLst/>
              <a:cxnLst/>
              <a:rect l="l" t="t" r="r" b="b"/>
              <a:pathLst>
                <a:path w="3609209" h="1354667">
                  <a:moveTo>
                    <a:pt x="0" y="0"/>
                  </a:moveTo>
                  <a:lnTo>
                    <a:pt x="3609209" y="0"/>
                  </a:lnTo>
                  <a:lnTo>
                    <a:pt x="3609209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0027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609209" cy="13927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1714500"/>
            <a:ext cx="5410200" cy="8192691"/>
            <a:chOff x="0" y="0"/>
            <a:chExt cx="1571557" cy="32138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71557" cy="3213899"/>
            </a:xfrm>
            <a:custGeom>
              <a:avLst/>
              <a:gdLst/>
              <a:ahLst/>
              <a:cxnLst/>
              <a:rect l="l" t="t" r="r" b="b"/>
              <a:pathLst>
                <a:path w="1571557" h="3213899">
                  <a:moveTo>
                    <a:pt x="0" y="0"/>
                  </a:moveTo>
                  <a:lnTo>
                    <a:pt x="1571557" y="0"/>
                  </a:lnTo>
                  <a:lnTo>
                    <a:pt x="1571557" y="3213899"/>
                  </a:lnTo>
                  <a:lnTo>
                    <a:pt x="0" y="3213899"/>
                  </a:lnTo>
                  <a:close/>
                </a:path>
              </a:pathLst>
            </a:custGeom>
            <a:blipFill>
              <a:blip r:embed="rId2" cstate="print"/>
              <a:stretch>
                <a:fillRect l="-8283" r="-8283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6934200" y="3562945"/>
            <a:ext cx="9677400" cy="4495800"/>
            <a:chOff x="0" y="0"/>
            <a:chExt cx="1753614" cy="108373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53614" cy="1083733"/>
            </a:xfrm>
            <a:custGeom>
              <a:avLst/>
              <a:gdLst/>
              <a:ahLst/>
              <a:cxnLst/>
              <a:rect l="l" t="t" r="r" b="b"/>
              <a:pathLst>
                <a:path w="1753614" h="1083733">
                  <a:moveTo>
                    <a:pt x="0" y="0"/>
                  </a:moveTo>
                  <a:lnTo>
                    <a:pt x="1753614" y="0"/>
                  </a:lnTo>
                  <a:lnTo>
                    <a:pt x="1753614" y="1083733"/>
                  </a:lnTo>
                  <a:lnTo>
                    <a:pt x="0" y="1083733"/>
                  </a:lnTo>
                  <a:close/>
                </a:path>
              </a:pathLst>
            </a:custGeom>
            <a:solidFill>
              <a:srgbClr val="D68F16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753614" cy="11218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>
                <a:latin typeface="Lora" charset="-52"/>
              </a:endParaRPr>
            </a:p>
          </p:txBody>
        </p:sp>
      </p:grp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1905000" y="419100"/>
            <a:ext cx="14478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6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ОСНОВНИ ПРИНЦИПИ НА ПРИОБЩАВАЩОТО ОБРАЗОВАНИЕ</a:t>
            </a:r>
            <a:endParaRPr kumimoji="0" lang="bg-BG" sz="60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7315200" y="3214508"/>
            <a:ext cx="105156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bg-BG" sz="4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Lora" charset="-52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bg-BG" sz="4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Индивидуален подход</a:t>
            </a:r>
            <a:endParaRPr kumimoji="0" lang="bg-BG" sz="4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bg-BG" sz="4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Равен достъп до образование</a:t>
            </a:r>
            <a:endParaRPr kumimoji="0" lang="bg-BG" sz="4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bg-BG" sz="4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Работа в екип</a:t>
            </a:r>
            <a:endParaRPr kumimoji="0" lang="bg-BG" sz="4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bg-BG" sz="4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Партньорство със семейството</a:t>
            </a:r>
            <a:endParaRPr kumimoji="0" lang="bg-BG" sz="4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bg-BG" sz="4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Подкрепяща училищна среда</a:t>
            </a:r>
            <a:endParaRPr kumimoji="0" lang="bg-BG" sz="4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bg-BG" sz="4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Lora" charset="-5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84284" y="8572500"/>
            <a:ext cx="13464000" cy="504000"/>
            <a:chOff x="0" y="0"/>
            <a:chExt cx="3609209" cy="13546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09209" cy="1354667"/>
            </a:xfrm>
            <a:custGeom>
              <a:avLst/>
              <a:gdLst/>
              <a:ahLst/>
              <a:cxnLst/>
              <a:rect l="l" t="t" r="r" b="b"/>
              <a:pathLst>
                <a:path w="3609209" h="1354667">
                  <a:moveTo>
                    <a:pt x="0" y="0"/>
                  </a:moveTo>
                  <a:lnTo>
                    <a:pt x="3609209" y="0"/>
                  </a:lnTo>
                  <a:lnTo>
                    <a:pt x="3609209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0027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609209" cy="13927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57200" y="1409700"/>
            <a:ext cx="5410200" cy="8326952"/>
            <a:chOff x="0" y="0"/>
            <a:chExt cx="1571557" cy="32138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71557" cy="3213899"/>
            </a:xfrm>
            <a:custGeom>
              <a:avLst/>
              <a:gdLst/>
              <a:ahLst/>
              <a:cxnLst/>
              <a:rect l="l" t="t" r="r" b="b"/>
              <a:pathLst>
                <a:path w="1571557" h="3213899">
                  <a:moveTo>
                    <a:pt x="0" y="0"/>
                  </a:moveTo>
                  <a:lnTo>
                    <a:pt x="1571557" y="0"/>
                  </a:lnTo>
                  <a:lnTo>
                    <a:pt x="1571557" y="3213899"/>
                  </a:lnTo>
                  <a:lnTo>
                    <a:pt x="0" y="3213899"/>
                  </a:lnTo>
                  <a:close/>
                </a:path>
              </a:pathLst>
            </a:custGeom>
            <a:blipFill>
              <a:blip r:embed="rId2" cstate="print"/>
              <a:stretch>
                <a:fillRect l="-8283" r="-8283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6400800" y="2171700"/>
            <a:ext cx="10668000" cy="6096000"/>
            <a:chOff x="0" y="0"/>
            <a:chExt cx="1753614" cy="108373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53614" cy="1083733"/>
            </a:xfrm>
            <a:custGeom>
              <a:avLst/>
              <a:gdLst/>
              <a:ahLst/>
              <a:cxnLst/>
              <a:rect l="l" t="t" r="r" b="b"/>
              <a:pathLst>
                <a:path w="1753614" h="1083733">
                  <a:moveTo>
                    <a:pt x="0" y="0"/>
                  </a:moveTo>
                  <a:lnTo>
                    <a:pt x="1753614" y="0"/>
                  </a:lnTo>
                  <a:lnTo>
                    <a:pt x="1753614" y="1083733"/>
                  </a:lnTo>
                  <a:lnTo>
                    <a:pt x="0" y="1083733"/>
                  </a:lnTo>
                  <a:close/>
                </a:path>
              </a:pathLst>
            </a:custGeom>
            <a:solidFill>
              <a:srgbClr val="D68F16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753614" cy="11218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>
                <a:latin typeface="Lora" charset="-52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5110063" y="-1991186"/>
            <a:ext cx="2997924" cy="3019886"/>
          </a:xfrm>
          <a:custGeom>
            <a:avLst/>
            <a:gdLst/>
            <a:ahLst/>
            <a:cxnLst/>
            <a:rect l="l" t="t" r="r" b="b"/>
            <a:pathLst>
              <a:path w="2997924" h="3019886">
                <a:moveTo>
                  <a:pt x="0" y="0"/>
                </a:moveTo>
                <a:lnTo>
                  <a:pt x="2997923" y="0"/>
                </a:lnTo>
                <a:lnTo>
                  <a:pt x="2997923" y="3019886"/>
                </a:lnTo>
                <a:lnTo>
                  <a:pt x="0" y="301988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alphaModFix amt="61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7543800" y="4474071"/>
            <a:ext cx="8917826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bg-BG" sz="4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Lora" charset="-52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bg-BG" sz="4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Lora" charset="-52"/>
              <a:cs typeface="Arial" pitchFamily="34" charset="0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692708" y="402968"/>
            <a:ext cx="1504944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6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ОРГАНИЗАЦИЯ НА ПОДКРЕПАТА В УЧИЛИЩЕ</a:t>
            </a:r>
            <a:endParaRPr kumimoji="0" lang="bg-BG" sz="60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6995160" y="2310461"/>
            <a:ext cx="1022604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4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Verdana" pitchFamily="34" charset="0"/>
                <a:cs typeface="Arial" pitchFamily="34" charset="0"/>
              </a:rPr>
              <a:t>Ефективният модел включва:</a:t>
            </a:r>
            <a:endParaRPr kumimoji="0" lang="en-US" sz="48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48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sz="4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Verdana" pitchFamily="34" charset="0"/>
                <a:cs typeface="Arial" pitchFamily="34" charset="0"/>
              </a:rPr>
              <a:t>Ясни вътрешни правила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sz="4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Verdana" pitchFamily="34" charset="0"/>
                <a:cs typeface="Arial" pitchFamily="34" charset="0"/>
              </a:rPr>
              <a:t>Активен Екип за подкрепа на личностното развитие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sz="4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Verdana" pitchFamily="34" charset="0"/>
                <a:cs typeface="Arial" pitchFamily="34" charset="0"/>
              </a:rPr>
              <a:t>Координация от страна на ръководството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sz="4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Verdana" pitchFamily="34" charset="0"/>
                <a:cs typeface="Arial" pitchFamily="34" charset="0"/>
              </a:rPr>
              <a:t>Документиране и проследяване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40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Lora" charset="-5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81999" y="762000"/>
            <a:ext cx="9144001" cy="8738339"/>
            <a:chOff x="0" y="0"/>
            <a:chExt cx="2406879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06879" cy="2709333"/>
            </a:xfrm>
            <a:custGeom>
              <a:avLst/>
              <a:gdLst/>
              <a:ahLst/>
              <a:cxnLst/>
              <a:rect l="l" t="t" r="r" b="b"/>
              <a:pathLst>
                <a:path w="2406879" h="2709333">
                  <a:moveTo>
                    <a:pt x="0" y="0"/>
                  </a:moveTo>
                  <a:lnTo>
                    <a:pt x="2406879" y="0"/>
                  </a:lnTo>
                  <a:lnTo>
                    <a:pt x="240687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27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06879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04800" y="3695700"/>
            <a:ext cx="7620000" cy="6248400"/>
            <a:chOff x="0" y="0"/>
            <a:chExt cx="2324410" cy="13103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24410" cy="1310315"/>
            </a:xfrm>
            <a:custGeom>
              <a:avLst/>
              <a:gdLst/>
              <a:ahLst/>
              <a:cxnLst/>
              <a:rect l="l" t="t" r="r" b="b"/>
              <a:pathLst>
                <a:path w="2324410" h="1310315">
                  <a:moveTo>
                    <a:pt x="0" y="0"/>
                  </a:moveTo>
                  <a:lnTo>
                    <a:pt x="2324410" y="0"/>
                  </a:lnTo>
                  <a:lnTo>
                    <a:pt x="2324410" y="1310315"/>
                  </a:lnTo>
                  <a:lnTo>
                    <a:pt x="0" y="1310315"/>
                  </a:lnTo>
                  <a:close/>
                </a:path>
              </a:pathLst>
            </a:custGeom>
            <a:solidFill>
              <a:srgbClr val="D68F1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324410" cy="13484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90600" y="723900"/>
            <a:ext cx="6744587" cy="2846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89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00274D"/>
                </a:solidFill>
                <a:latin typeface="+mj-lt"/>
                <a:ea typeface="Georgia Pro Bold"/>
                <a:cs typeface="Georgia Pro Bold"/>
                <a:sym typeface="Georgia Pro Bold"/>
              </a:rPr>
              <a:t>ОБХВАТ И ИНТЕНЗИВНОСТ НА ПОДКРЕПАТА</a:t>
            </a:r>
          </a:p>
        </p:txBody>
      </p:sp>
      <p:sp>
        <p:nvSpPr>
          <p:cNvPr id="9" name="Freeform 9"/>
          <p:cNvSpPr/>
          <p:nvPr/>
        </p:nvSpPr>
        <p:spPr>
          <a:xfrm>
            <a:off x="6477000" y="0"/>
            <a:ext cx="2368011" cy="899459"/>
          </a:xfrm>
          <a:custGeom>
            <a:avLst/>
            <a:gdLst/>
            <a:ahLst/>
            <a:cxnLst/>
            <a:rect l="l" t="t" r="r" b="b"/>
            <a:pathLst>
              <a:path w="2368011" h="2385359">
                <a:moveTo>
                  <a:pt x="0" y="0"/>
                </a:moveTo>
                <a:lnTo>
                  <a:pt x="2368011" y="0"/>
                </a:lnTo>
                <a:lnTo>
                  <a:pt x="2368011" y="2385359"/>
                </a:lnTo>
                <a:lnTo>
                  <a:pt x="0" y="238535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alphaModFix amt="61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57200" y="4175070"/>
            <a:ext cx="7140641" cy="5065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599"/>
              </a:lnSpc>
            </a:pPr>
            <a:r>
              <a:rPr lang="bg-BG" sz="4000" b="1" spc="11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През първия учебен срок:</a:t>
            </a:r>
          </a:p>
          <a:p>
            <a:pPr algn="l">
              <a:buFont typeface="Arial" pitchFamily="34" charset="0"/>
              <a:buChar char="•"/>
            </a:pPr>
            <a:r>
              <a:rPr lang="bg-BG" sz="4000" b="1" spc="11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13 ученици със СОП (1.–7. клас)</a:t>
            </a:r>
          </a:p>
          <a:p>
            <a:pPr algn="l">
              <a:buFont typeface="Arial" pitchFamily="34" charset="0"/>
              <a:buChar char="•"/>
            </a:pPr>
            <a:r>
              <a:rPr lang="bg-BG" sz="4000" b="1" spc="11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2 ученици – индивидуална форма на обучение</a:t>
            </a:r>
          </a:p>
          <a:p>
            <a:pPr algn="l">
              <a:buFont typeface="Arial" pitchFamily="34" charset="0"/>
              <a:buChar char="•"/>
            </a:pPr>
            <a:r>
              <a:rPr lang="bg-BG" sz="4000" b="1" spc="11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11 ученици – дневна форма на обучение</a:t>
            </a:r>
          </a:p>
          <a:p>
            <a:pPr algn="l">
              <a:lnSpc>
                <a:spcPts val="4124"/>
              </a:lnSpc>
            </a:pPr>
            <a:endParaRPr dirty="0"/>
          </a:p>
        </p:txBody>
      </p:sp>
      <p:sp>
        <p:nvSpPr>
          <p:cNvPr id="11" name="TextBox 11"/>
          <p:cNvSpPr txBox="1"/>
          <p:nvPr/>
        </p:nvSpPr>
        <p:spPr>
          <a:xfrm>
            <a:off x="9102129" y="899459"/>
            <a:ext cx="9201111" cy="10054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39"/>
              </a:lnSpc>
            </a:pPr>
            <a:r>
              <a:rPr lang="bg-BG" sz="4000" b="1" spc="12" dirty="0" smtClean="0">
                <a:solidFill>
                  <a:srgbClr val="FFFFFF"/>
                </a:solidFill>
                <a:latin typeface="Arial" pitchFamily="34" charset="0"/>
                <a:ea typeface="Lora"/>
                <a:cs typeface="Arial" pitchFamily="34" charset="0"/>
                <a:sym typeface="Lora"/>
              </a:rPr>
              <a:t> Степени на интензивност:</a:t>
            </a:r>
          </a:p>
          <a:p>
            <a:pPr algn="l"/>
            <a:r>
              <a:rPr lang="bg-BG" sz="4000" b="1" spc="12" dirty="0" smtClean="0">
                <a:solidFill>
                  <a:srgbClr val="FFFFFF"/>
                </a:solidFill>
                <a:latin typeface="Arial" pitchFamily="34" charset="0"/>
                <a:ea typeface="Lora"/>
                <a:cs typeface="Arial" pitchFamily="34" charset="0"/>
                <a:sym typeface="Lora"/>
              </a:rPr>
              <a:t>· Висока – 4 ученици;</a:t>
            </a:r>
          </a:p>
          <a:p>
            <a:pPr algn="l"/>
            <a:r>
              <a:rPr lang="bg-BG" sz="4000" b="1" spc="12" dirty="0" smtClean="0">
                <a:solidFill>
                  <a:srgbClr val="FFFFFF"/>
                </a:solidFill>
                <a:latin typeface="Arial" pitchFamily="34" charset="0"/>
                <a:ea typeface="Lora"/>
                <a:cs typeface="Arial" pitchFamily="34" charset="0"/>
                <a:sym typeface="Lora"/>
              </a:rPr>
              <a:t>· Средна – 7 ученици;</a:t>
            </a:r>
          </a:p>
          <a:p>
            <a:pPr algn="l"/>
            <a:r>
              <a:rPr lang="bg-BG" sz="4000" b="1" spc="12" dirty="0" smtClean="0">
                <a:solidFill>
                  <a:srgbClr val="FFFFFF"/>
                </a:solidFill>
                <a:latin typeface="Arial" pitchFamily="34" charset="0"/>
                <a:ea typeface="Lora"/>
                <a:cs typeface="Arial" pitchFamily="34" charset="0"/>
                <a:sym typeface="Lora"/>
              </a:rPr>
              <a:t>· Ниска – 2 ученици.</a:t>
            </a:r>
          </a:p>
          <a:p>
            <a:pPr algn="l"/>
            <a:endParaRPr lang="bg-BG" sz="4000" b="1" spc="12" dirty="0" smtClean="0">
              <a:solidFill>
                <a:srgbClr val="FFFFFF"/>
              </a:solidFill>
              <a:latin typeface="Arial" pitchFamily="34" charset="0"/>
              <a:ea typeface="Lora"/>
              <a:cs typeface="Arial" pitchFamily="34" charset="0"/>
              <a:sym typeface="Lora"/>
            </a:endParaRPr>
          </a:p>
          <a:p>
            <a:pPr algn="l">
              <a:lnSpc>
                <a:spcPts val="6739"/>
              </a:lnSpc>
            </a:pPr>
            <a:r>
              <a:rPr lang="bg-BG" sz="4000" b="1" spc="12" dirty="0" smtClean="0">
                <a:solidFill>
                  <a:srgbClr val="FFFFFF"/>
                </a:solidFill>
                <a:latin typeface="Arial" pitchFamily="34" charset="0"/>
                <a:ea typeface="Lora"/>
                <a:cs typeface="Arial" pitchFamily="34" charset="0"/>
                <a:sym typeface="Lora"/>
              </a:rPr>
              <a:t>Извършени дейности:</a:t>
            </a:r>
          </a:p>
          <a:p>
            <a:pPr algn="l"/>
            <a:r>
              <a:rPr lang="bg-BG" sz="4000" b="1" spc="12" dirty="0" smtClean="0">
                <a:solidFill>
                  <a:srgbClr val="FFFFFF"/>
                </a:solidFill>
                <a:latin typeface="Arial" pitchFamily="34" charset="0"/>
                <a:ea typeface="Lora"/>
                <a:cs typeface="Arial" pitchFamily="34" charset="0"/>
                <a:sym typeface="Lora"/>
              </a:rPr>
              <a:t>· Функционални оценки по</a:t>
            </a:r>
          </a:p>
          <a:p>
            <a:pPr algn="l"/>
            <a:r>
              <a:rPr lang="bg-BG" sz="4000" b="1" spc="12" dirty="0" smtClean="0">
                <a:solidFill>
                  <a:srgbClr val="FFFFFF"/>
                </a:solidFill>
                <a:latin typeface="Arial" pitchFamily="34" charset="0"/>
                <a:ea typeface="Lora"/>
                <a:cs typeface="Arial" pitchFamily="34" charset="0"/>
                <a:sym typeface="Lora"/>
              </a:rPr>
              <a:t> ICF-CY на 6 ученика;</a:t>
            </a:r>
          </a:p>
          <a:p>
            <a:pPr algn="l"/>
            <a:r>
              <a:rPr lang="bg-BG" sz="4000" b="1" spc="12" dirty="0" smtClean="0">
                <a:solidFill>
                  <a:srgbClr val="FFFFFF"/>
                </a:solidFill>
                <a:latin typeface="Arial" pitchFamily="34" charset="0"/>
                <a:ea typeface="Lora"/>
                <a:cs typeface="Arial" pitchFamily="34" charset="0"/>
                <a:sym typeface="Lora"/>
              </a:rPr>
              <a:t>· Определяне степени на интензивност на 3 ученика;</a:t>
            </a:r>
          </a:p>
          <a:p>
            <a:pPr algn="l"/>
            <a:r>
              <a:rPr lang="bg-BG" sz="4000" b="1" spc="12" dirty="0" smtClean="0">
                <a:solidFill>
                  <a:srgbClr val="FFFFFF"/>
                </a:solidFill>
                <a:latin typeface="Arial" pitchFamily="34" charset="0"/>
                <a:ea typeface="Lora"/>
                <a:cs typeface="Arial" pitchFamily="34" charset="0"/>
                <a:sym typeface="Lora"/>
              </a:rPr>
              <a:t>· Одобрени нови случая за допълнителна подкрепа на 4 ученика.</a:t>
            </a:r>
          </a:p>
          <a:p>
            <a:pPr algn="l">
              <a:lnSpc>
                <a:spcPts val="6409"/>
              </a:lnSpc>
            </a:pPr>
            <a:endParaRPr dirty="0"/>
          </a:p>
          <a:p>
            <a:pPr algn="l">
              <a:lnSpc>
                <a:spcPts val="5796"/>
              </a:lnSpc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076700"/>
            <a:ext cx="7137213" cy="6210300"/>
            <a:chOff x="0" y="0"/>
            <a:chExt cx="1928797" cy="18005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28797" cy="1800579"/>
            </a:xfrm>
            <a:custGeom>
              <a:avLst/>
              <a:gdLst/>
              <a:ahLst/>
              <a:cxnLst/>
              <a:rect l="l" t="t" r="r" b="b"/>
              <a:pathLst>
                <a:path w="1928797" h="1800579">
                  <a:moveTo>
                    <a:pt x="0" y="0"/>
                  </a:moveTo>
                  <a:lnTo>
                    <a:pt x="1928797" y="0"/>
                  </a:lnTo>
                  <a:lnTo>
                    <a:pt x="1928797" y="1800579"/>
                  </a:lnTo>
                  <a:lnTo>
                    <a:pt x="0" y="1800579"/>
                  </a:lnTo>
                  <a:close/>
                </a:path>
              </a:pathLst>
            </a:custGeom>
            <a:solidFill>
              <a:srgbClr val="D68F1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28797" cy="1838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3352800" cy="4076700"/>
            <a:chOff x="-33630" y="1299"/>
            <a:chExt cx="1069107" cy="606695"/>
          </a:xfrm>
        </p:grpSpPr>
        <p:sp>
          <p:nvSpPr>
            <p:cNvPr id="6" name="Freeform 6"/>
            <p:cNvSpPr/>
            <p:nvPr/>
          </p:nvSpPr>
          <p:spPr>
            <a:xfrm>
              <a:off x="-33630" y="1299"/>
              <a:ext cx="1069107" cy="606695"/>
            </a:xfrm>
            <a:custGeom>
              <a:avLst/>
              <a:gdLst/>
              <a:ahLst/>
              <a:cxnLst/>
              <a:rect l="l" t="t" r="r" b="b"/>
              <a:pathLst>
                <a:path w="1069107" h="606695">
                  <a:moveTo>
                    <a:pt x="0" y="0"/>
                  </a:moveTo>
                  <a:lnTo>
                    <a:pt x="1069107" y="0"/>
                  </a:lnTo>
                  <a:lnTo>
                    <a:pt x="1069107" y="606695"/>
                  </a:lnTo>
                  <a:lnTo>
                    <a:pt x="0" y="606695"/>
                  </a:lnTo>
                  <a:close/>
                </a:path>
              </a:pathLst>
            </a:custGeom>
            <a:blipFill>
              <a:blip r:embed="rId2" cstate="print"/>
              <a:stretch>
                <a:fillRect t="-24782" b="-24782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6970145" y="2628901"/>
            <a:ext cx="11317855" cy="7010400"/>
            <a:chOff x="0" y="0"/>
            <a:chExt cx="2980834" cy="17124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80834" cy="1712493"/>
            </a:xfrm>
            <a:custGeom>
              <a:avLst/>
              <a:gdLst/>
              <a:ahLst/>
              <a:cxnLst/>
              <a:rect l="l" t="t" r="r" b="b"/>
              <a:pathLst>
                <a:path w="2980834" h="1712493">
                  <a:moveTo>
                    <a:pt x="0" y="0"/>
                  </a:moveTo>
                  <a:lnTo>
                    <a:pt x="2980834" y="0"/>
                  </a:lnTo>
                  <a:lnTo>
                    <a:pt x="2980834" y="1712493"/>
                  </a:lnTo>
                  <a:lnTo>
                    <a:pt x="0" y="1712493"/>
                  </a:lnTo>
                  <a:close/>
                </a:path>
              </a:pathLst>
            </a:custGeom>
            <a:solidFill>
              <a:srgbClr val="00274D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980834" cy="17505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7239000" y="8953500"/>
            <a:ext cx="2997924" cy="876300"/>
          </a:xfrm>
          <a:custGeom>
            <a:avLst/>
            <a:gdLst/>
            <a:ahLst/>
            <a:cxnLst/>
            <a:rect l="l" t="t" r="r" b="b"/>
            <a:pathLst>
              <a:path w="2997924" h="3019886">
                <a:moveTo>
                  <a:pt x="0" y="0"/>
                </a:moveTo>
                <a:lnTo>
                  <a:pt x="2997923" y="0"/>
                </a:lnTo>
                <a:lnTo>
                  <a:pt x="2997923" y="3019887"/>
                </a:lnTo>
                <a:lnTo>
                  <a:pt x="0" y="3019887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alphaModFix amt="61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7162800" y="461606"/>
            <a:ext cx="11125199" cy="18210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09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00274D"/>
                </a:solidFill>
                <a:latin typeface="+mj-lt"/>
                <a:ea typeface="Georgia Pro Bold"/>
                <a:cs typeface="Georgia Pro Bold"/>
                <a:sym typeface="Georgia Pro Bold"/>
              </a:rPr>
              <a:t>ДОБРИ ПРАКТИКИ – РЕСУРСНО ПОДПОМАГАНЕ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91400" y="2857500"/>
            <a:ext cx="10896600" cy="69227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762"/>
              </a:lnSpc>
            </a:pPr>
            <a:r>
              <a:rPr lang="bg-BG" sz="4400" b="1" dirty="0" smtClean="0">
                <a:solidFill>
                  <a:srgbClr val="FFFFFF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Ученик с множество увреждания</a:t>
            </a:r>
          </a:p>
          <a:p>
            <a:pPr algn="l">
              <a:lnSpc>
                <a:spcPts val="5762"/>
              </a:lnSpc>
              <a:buFont typeface="Arial" pitchFamily="34" charset="0"/>
              <a:buChar char="•"/>
            </a:pPr>
            <a:r>
              <a:rPr lang="bg-BG" sz="4400" b="1" dirty="0" smtClean="0">
                <a:solidFill>
                  <a:srgbClr val="FFFFFF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 Иновативни подходи:</a:t>
            </a:r>
          </a:p>
          <a:p>
            <a:pPr algn="l">
              <a:lnSpc>
                <a:spcPts val="5762"/>
              </a:lnSpc>
              <a:buFont typeface="Arial" pitchFamily="34" charset="0"/>
              <a:buChar char="•"/>
            </a:pPr>
            <a:r>
              <a:rPr lang="bg-BG" sz="4400" b="1" dirty="0" smtClean="0">
                <a:solidFill>
                  <a:srgbClr val="FFFFFF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 Мултисензорно обучение</a:t>
            </a:r>
          </a:p>
          <a:p>
            <a:pPr algn="l">
              <a:lnSpc>
                <a:spcPts val="5762"/>
              </a:lnSpc>
              <a:buFont typeface="Arial" pitchFamily="34" charset="0"/>
              <a:buChar char="•"/>
            </a:pPr>
            <a:r>
              <a:rPr lang="bg-BG" sz="4400" b="1" dirty="0" smtClean="0">
                <a:solidFill>
                  <a:srgbClr val="FFFFFF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 Визуални опори и структурирани задачи</a:t>
            </a:r>
          </a:p>
          <a:p>
            <a:pPr algn="l">
              <a:lnSpc>
                <a:spcPts val="5762"/>
              </a:lnSpc>
              <a:buFont typeface="Arial" pitchFamily="34" charset="0"/>
              <a:buChar char="•"/>
            </a:pPr>
            <a:r>
              <a:rPr lang="bg-BG" sz="4400" b="1" dirty="0" smtClean="0">
                <a:solidFill>
                  <a:srgbClr val="FFFFFF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 Дигитални образователни ресурси</a:t>
            </a:r>
          </a:p>
          <a:p>
            <a:pPr algn="l">
              <a:lnSpc>
                <a:spcPts val="5762"/>
              </a:lnSpc>
              <a:buFont typeface="Arial" pitchFamily="34" charset="0"/>
              <a:buChar char="•"/>
            </a:pPr>
            <a:r>
              <a:rPr lang="bg-BG" sz="4400" b="1" dirty="0" smtClean="0">
                <a:solidFill>
                  <a:srgbClr val="FFFFFF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 Игрови и практически методи</a:t>
            </a:r>
          </a:p>
          <a:p>
            <a:pPr algn="l">
              <a:lnSpc>
                <a:spcPts val="5762"/>
              </a:lnSpc>
              <a:buFont typeface="Arial" pitchFamily="34" charset="0"/>
              <a:buChar char="•"/>
            </a:pPr>
            <a:r>
              <a:rPr lang="bg-BG" sz="4400" b="1" dirty="0" smtClean="0">
                <a:solidFill>
                  <a:srgbClr val="FFFFFF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 Работа върху функционални умения</a:t>
            </a:r>
          </a:p>
          <a:p>
            <a:pPr algn="l">
              <a:lnSpc>
                <a:spcPts val="5762"/>
              </a:lnSpc>
              <a:spcBef>
                <a:spcPct val="0"/>
              </a:spcBef>
            </a:pPr>
            <a:endParaRPr dirty="0"/>
          </a:p>
        </p:txBody>
      </p:sp>
      <p:sp>
        <p:nvSpPr>
          <p:cNvPr id="14" name="TextBox 14"/>
          <p:cNvSpPr txBox="1"/>
          <p:nvPr/>
        </p:nvSpPr>
        <p:spPr>
          <a:xfrm>
            <a:off x="304800" y="4152900"/>
            <a:ext cx="6576389" cy="5847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94"/>
              </a:lnSpc>
              <a:spcBef>
                <a:spcPct val="0"/>
              </a:spcBef>
            </a:pPr>
            <a:r>
              <a:rPr lang="bg-BG" sz="4000" b="1" spc="-81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Отчетени резултати:</a:t>
            </a:r>
          </a:p>
          <a:p>
            <a:pPr>
              <a:lnSpc>
                <a:spcPts val="5694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bg-BG" sz="4000" b="1" spc="-81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 Повишена учебна мотивация</a:t>
            </a:r>
          </a:p>
          <a:p>
            <a:pPr>
              <a:lnSpc>
                <a:spcPts val="5694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bg-BG" sz="4000" b="1" spc="-81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 Усвояване на базови учебни умения</a:t>
            </a:r>
          </a:p>
          <a:p>
            <a:pPr>
              <a:lnSpc>
                <a:spcPts val="5694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bg-BG" sz="4000" b="1" spc="-81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 Подобрена концентрация</a:t>
            </a:r>
          </a:p>
          <a:p>
            <a:pPr>
              <a:lnSpc>
                <a:spcPts val="5694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bg-BG" sz="4000" b="1" spc="-81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 Развитие на самостоятелност</a:t>
            </a:r>
            <a:endParaRPr lang="bg-BG" sz="4000" b="1" spc="-81" dirty="0">
              <a:solidFill>
                <a:srgbClr val="000000"/>
              </a:solidFill>
              <a:latin typeface="Arial" pitchFamily="34" charset="0"/>
              <a:ea typeface="Lora Bold"/>
              <a:cs typeface="Arial" pitchFamily="34" charset="0"/>
              <a:sym typeface="Lora Bold"/>
            </a:endParaRPr>
          </a:p>
        </p:txBody>
      </p:sp>
      <p:pic>
        <p:nvPicPr>
          <p:cNvPr id="15" name="Картина 14" descr="20260206_10572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3143251" y="209551"/>
            <a:ext cx="4076698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8600" y="2324101"/>
            <a:ext cx="7696200" cy="7620000"/>
            <a:chOff x="0" y="0"/>
            <a:chExt cx="2250736" cy="19667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50735" cy="1966799"/>
            </a:xfrm>
            <a:custGeom>
              <a:avLst/>
              <a:gdLst/>
              <a:ahLst/>
              <a:cxnLst/>
              <a:rect l="l" t="t" r="r" b="b"/>
              <a:pathLst>
                <a:path w="2250735" h="1966799">
                  <a:moveTo>
                    <a:pt x="0" y="0"/>
                  </a:moveTo>
                  <a:lnTo>
                    <a:pt x="2250735" y="0"/>
                  </a:lnTo>
                  <a:lnTo>
                    <a:pt x="2250735" y="1966799"/>
                  </a:lnTo>
                  <a:lnTo>
                    <a:pt x="0" y="1966799"/>
                  </a:lnTo>
                  <a:close/>
                </a:path>
              </a:pathLst>
            </a:custGeom>
            <a:solidFill>
              <a:srgbClr val="D68F1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50736" cy="20048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53400" y="0"/>
            <a:ext cx="10134600" cy="10287000"/>
            <a:chOff x="0" y="0"/>
            <a:chExt cx="2446296" cy="27503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46296" cy="2750340"/>
            </a:xfrm>
            <a:custGeom>
              <a:avLst/>
              <a:gdLst/>
              <a:ahLst/>
              <a:cxnLst/>
              <a:rect l="l" t="t" r="r" b="b"/>
              <a:pathLst>
                <a:path w="2446296" h="2750340">
                  <a:moveTo>
                    <a:pt x="0" y="0"/>
                  </a:moveTo>
                  <a:lnTo>
                    <a:pt x="2446296" y="0"/>
                  </a:lnTo>
                  <a:lnTo>
                    <a:pt x="2446296" y="2750340"/>
                  </a:lnTo>
                  <a:lnTo>
                    <a:pt x="0" y="2750340"/>
                  </a:lnTo>
                  <a:close/>
                </a:path>
              </a:pathLst>
            </a:custGeom>
            <a:solidFill>
              <a:srgbClr val="00274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446296" cy="27884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5925800" y="0"/>
            <a:ext cx="2362200" cy="723900"/>
          </a:xfrm>
          <a:custGeom>
            <a:avLst/>
            <a:gdLst/>
            <a:ahLst/>
            <a:cxnLst/>
            <a:rect l="l" t="t" r="r" b="b"/>
            <a:pathLst>
              <a:path w="2997924" h="3019886">
                <a:moveTo>
                  <a:pt x="0" y="0"/>
                </a:moveTo>
                <a:lnTo>
                  <a:pt x="2997924" y="0"/>
                </a:lnTo>
                <a:lnTo>
                  <a:pt x="2997924" y="3019887"/>
                </a:lnTo>
                <a:lnTo>
                  <a:pt x="0" y="301988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alphaModFix amt="61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33400" y="165053"/>
            <a:ext cx="7340153" cy="1821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09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00274D"/>
                </a:solidFill>
                <a:latin typeface="+mj-lt"/>
                <a:ea typeface="Georgia Pro Bold"/>
                <a:cs typeface="Georgia Pro Bold"/>
                <a:sym typeface="Georgia Pro Bold"/>
              </a:rPr>
              <a:t>ЛОГОПЕДИЧНА </a:t>
            </a:r>
            <a:r>
              <a:rPr lang="en-US" sz="6000" b="1" dirty="0" smtClean="0">
                <a:solidFill>
                  <a:srgbClr val="00274D"/>
                </a:solidFill>
                <a:latin typeface="+mj-lt"/>
                <a:ea typeface="Georgia Pro Bold"/>
                <a:cs typeface="Georgia Pro Bold"/>
                <a:sym typeface="Georgia Pro Bold"/>
              </a:rPr>
              <a:t> ПОДКРЕПА</a:t>
            </a:r>
            <a:endParaRPr lang="en-US" sz="6000" b="1" dirty="0">
              <a:solidFill>
                <a:srgbClr val="00274D"/>
              </a:solidFill>
              <a:latin typeface="+mj-lt"/>
              <a:ea typeface="Georgia Pro Bold"/>
              <a:cs typeface="Georgia Pro Bold"/>
              <a:sym typeface="Georgia Pro Bold"/>
            </a:endParaRPr>
          </a:p>
        </p:txBody>
      </p:sp>
      <p:sp>
        <p:nvSpPr>
          <p:cNvPr id="16" name="Правоъгълник 15"/>
          <p:cNvSpPr/>
          <p:nvPr/>
        </p:nvSpPr>
        <p:spPr>
          <a:xfrm>
            <a:off x="0" y="2324100"/>
            <a:ext cx="81534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4000" b="1" dirty="0" smtClean="0">
                <a:latin typeface="Arial" pitchFamily="34" charset="0"/>
                <a:cs typeface="Arial" pitchFamily="34" charset="0"/>
              </a:rPr>
              <a:t>Ученик с езиково-говорни затруднения</a:t>
            </a:r>
          </a:p>
          <a:p>
            <a:pPr algn="ctr"/>
            <a:endParaRPr lang="bg-BG" sz="4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bg-BG" sz="4000" b="1" dirty="0" smtClean="0">
                <a:latin typeface="Arial" pitchFamily="34" charset="0"/>
                <a:cs typeface="Arial" pitchFamily="34" charset="0"/>
              </a:rPr>
              <a:t>    Работа </a:t>
            </a:r>
            <a:r>
              <a:rPr lang="bg-BG" sz="4000" b="1" dirty="0" smtClean="0">
                <a:latin typeface="Arial" pitchFamily="34" charset="0"/>
                <a:cs typeface="Arial" pitchFamily="34" charset="0"/>
              </a:rPr>
              <a:t>за развитие на :</a:t>
            </a:r>
          </a:p>
          <a:p>
            <a:pPr algn="ctr"/>
            <a:endParaRPr lang="bg-BG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bg-BG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bg-BG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bg-BG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33400" y="4762500"/>
            <a:ext cx="73914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bg-BG" sz="4000" b="1" spc="12" dirty="0" smtClean="0">
                <a:latin typeface="Arial" pitchFamily="34" charset="0"/>
                <a:ea typeface="Lora"/>
                <a:cs typeface="Arial" pitchFamily="34" charset="0"/>
                <a:sym typeface="Lora"/>
              </a:rPr>
              <a:t> </a:t>
            </a:r>
            <a:r>
              <a:rPr lang="bg-BG" sz="4000" b="1" spc="12" dirty="0" err="1" smtClean="0">
                <a:latin typeface="Arial" pitchFamily="34" charset="0"/>
                <a:ea typeface="Lora"/>
                <a:cs typeface="Arial" pitchFamily="34" charset="0"/>
                <a:sym typeface="Lora"/>
              </a:rPr>
              <a:t>рецептивна</a:t>
            </a:r>
            <a:r>
              <a:rPr lang="bg-BG" sz="4000" b="1" spc="12" dirty="0" smtClean="0">
                <a:latin typeface="Arial" pitchFamily="34" charset="0"/>
                <a:ea typeface="Lora"/>
                <a:cs typeface="Arial" pitchFamily="34" charset="0"/>
                <a:sym typeface="Lora"/>
              </a:rPr>
              <a:t> и експресивна реч;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bg-BG" sz="4000" b="1" spc="12" dirty="0" smtClean="0">
                <a:latin typeface="Arial" pitchFamily="34" charset="0"/>
                <a:ea typeface="Lora"/>
                <a:cs typeface="Arial" pitchFamily="34" charset="0"/>
                <a:sym typeface="Lora"/>
              </a:rPr>
              <a:t> </a:t>
            </a:r>
            <a:r>
              <a:rPr lang="bg-BG" sz="4000" b="1" spc="12" dirty="0" err="1" smtClean="0">
                <a:latin typeface="Arial" pitchFamily="34" charset="0"/>
                <a:ea typeface="Lora"/>
                <a:cs typeface="Arial" pitchFamily="34" charset="0"/>
                <a:sym typeface="Lora"/>
              </a:rPr>
              <a:t>звукопроизношение</a:t>
            </a:r>
            <a:r>
              <a:rPr lang="bg-BG" sz="4000" b="1" spc="12" dirty="0" smtClean="0">
                <a:latin typeface="Arial" pitchFamily="34" charset="0"/>
                <a:ea typeface="Lora"/>
                <a:cs typeface="Arial" pitchFamily="34" charset="0"/>
                <a:sym typeface="Lora"/>
              </a:rPr>
              <a:t>;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bg-BG" sz="4000" b="1" spc="12" dirty="0" smtClean="0">
                <a:latin typeface="Arial" pitchFamily="34" charset="0"/>
                <a:ea typeface="Lora"/>
                <a:cs typeface="Arial" pitchFamily="34" charset="0"/>
                <a:sym typeface="Lora"/>
              </a:rPr>
              <a:t> комуникативни умения;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bg-BG" sz="4000" b="1" spc="12" dirty="0" smtClean="0">
                <a:latin typeface="Arial" pitchFamily="34" charset="0"/>
                <a:ea typeface="Lora"/>
                <a:cs typeface="Arial" pitchFamily="34" charset="0"/>
                <a:sym typeface="Lora"/>
              </a:rPr>
              <a:t> партньорство с родители. </a:t>
            </a:r>
          </a:p>
        </p:txBody>
      </p:sp>
      <p:sp>
        <p:nvSpPr>
          <p:cNvPr id="18" name="Правоъгълник 17"/>
          <p:cNvSpPr/>
          <p:nvPr/>
        </p:nvSpPr>
        <p:spPr>
          <a:xfrm>
            <a:off x="10210800" y="122307"/>
            <a:ext cx="507863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4000" b="1" spc="-81" dirty="0" smtClean="0">
                <a:solidFill>
                  <a:schemeClr val="bg1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Отчетени резултати</a:t>
            </a:r>
            <a:endParaRPr lang="bg-BG" sz="4000" dirty="0">
              <a:solidFill>
                <a:schemeClr val="bg1"/>
              </a:solidFill>
            </a:endParaRPr>
          </a:p>
        </p:txBody>
      </p:sp>
      <p:pic>
        <p:nvPicPr>
          <p:cNvPr id="19" name="Картина 18" descr="20260209_14551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400000">
            <a:off x="8134350" y="6838950"/>
            <a:ext cx="3467100" cy="3429000"/>
          </a:xfrm>
          <a:prstGeom prst="rect">
            <a:avLst/>
          </a:prstGeom>
        </p:spPr>
      </p:pic>
      <p:pic>
        <p:nvPicPr>
          <p:cNvPr id="21" name="Картина 20" descr="Fono11-Nachalo-210x30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658600" y="6819900"/>
            <a:ext cx="3124200" cy="3467100"/>
          </a:xfrm>
          <a:prstGeom prst="rect">
            <a:avLst/>
          </a:prstGeom>
        </p:spPr>
      </p:pic>
      <p:sp>
        <p:nvSpPr>
          <p:cNvPr id="22" name="Правоъгълник 21"/>
          <p:cNvSpPr/>
          <p:nvPr/>
        </p:nvSpPr>
        <p:spPr>
          <a:xfrm>
            <a:off x="8458200" y="952500"/>
            <a:ext cx="9296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bg-BG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Подобрено разбиране и изразяване на устната реч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bg-BG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Напредък в звукопроизношението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bg-BG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Повишена увереност при устно изразяване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bg-BG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По-активно участие в учебни и игрови ситуации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bg-BG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Разширен активен и пасивен речников запас</a:t>
            </a:r>
            <a:endParaRPr lang="bg-BG" sz="4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Картина 22" descr="20260209_14501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859000" y="6819899"/>
            <a:ext cx="3429001" cy="34671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476499"/>
            <a:ext cx="8545762" cy="7810501"/>
            <a:chOff x="0" y="0"/>
            <a:chExt cx="2250736" cy="19667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50735" cy="1966799"/>
            </a:xfrm>
            <a:custGeom>
              <a:avLst/>
              <a:gdLst/>
              <a:ahLst/>
              <a:cxnLst/>
              <a:rect l="l" t="t" r="r" b="b"/>
              <a:pathLst>
                <a:path w="2250735" h="1966799">
                  <a:moveTo>
                    <a:pt x="0" y="0"/>
                  </a:moveTo>
                  <a:lnTo>
                    <a:pt x="2250735" y="0"/>
                  </a:lnTo>
                  <a:lnTo>
                    <a:pt x="2250735" y="1966799"/>
                  </a:lnTo>
                  <a:lnTo>
                    <a:pt x="0" y="1966799"/>
                  </a:lnTo>
                  <a:close/>
                </a:path>
              </a:pathLst>
            </a:custGeom>
            <a:solidFill>
              <a:srgbClr val="D68F1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50736" cy="20048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458200" y="1"/>
            <a:ext cx="9829800" cy="10286999"/>
            <a:chOff x="0" y="0"/>
            <a:chExt cx="2446296" cy="27503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46296" cy="2750340"/>
            </a:xfrm>
            <a:custGeom>
              <a:avLst/>
              <a:gdLst/>
              <a:ahLst/>
              <a:cxnLst/>
              <a:rect l="l" t="t" r="r" b="b"/>
              <a:pathLst>
                <a:path w="2446296" h="2750340">
                  <a:moveTo>
                    <a:pt x="0" y="0"/>
                  </a:moveTo>
                  <a:lnTo>
                    <a:pt x="2446296" y="0"/>
                  </a:lnTo>
                  <a:lnTo>
                    <a:pt x="2446296" y="2750340"/>
                  </a:lnTo>
                  <a:lnTo>
                    <a:pt x="0" y="2750340"/>
                  </a:lnTo>
                  <a:close/>
                </a:path>
              </a:pathLst>
            </a:custGeom>
            <a:solidFill>
              <a:srgbClr val="00274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446296" cy="27884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5290076" y="0"/>
            <a:ext cx="2997924" cy="723900"/>
          </a:xfrm>
          <a:custGeom>
            <a:avLst/>
            <a:gdLst/>
            <a:ahLst/>
            <a:cxnLst/>
            <a:rect l="l" t="t" r="r" b="b"/>
            <a:pathLst>
              <a:path w="2997924" h="3019886">
                <a:moveTo>
                  <a:pt x="0" y="0"/>
                </a:moveTo>
                <a:lnTo>
                  <a:pt x="2997924" y="0"/>
                </a:lnTo>
                <a:lnTo>
                  <a:pt x="2997924" y="3019887"/>
                </a:lnTo>
                <a:lnTo>
                  <a:pt x="0" y="301988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alphaModFix amt="61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685800" y="571500"/>
            <a:ext cx="7340153" cy="1821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09"/>
              </a:lnSpc>
              <a:spcBef>
                <a:spcPct val="0"/>
              </a:spcBef>
            </a:pPr>
            <a:r>
              <a:rPr lang="en-US" sz="6000" b="1" dirty="0" smtClean="0">
                <a:solidFill>
                  <a:srgbClr val="00274D"/>
                </a:solidFill>
                <a:latin typeface="+mj-lt"/>
                <a:ea typeface="Georgia Pro Bold"/>
                <a:cs typeface="Georgia Pro Bold"/>
                <a:sym typeface="Georgia Pro Bold"/>
              </a:rPr>
              <a:t>ПСИХОЛОГИЧЕСКА </a:t>
            </a:r>
            <a:r>
              <a:rPr lang="en-US" sz="6000" b="1" dirty="0">
                <a:solidFill>
                  <a:srgbClr val="00274D"/>
                </a:solidFill>
                <a:latin typeface="+mj-lt"/>
                <a:ea typeface="Georgia Pro Bold"/>
                <a:cs typeface="Georgia Pro Bold"/>
                <a:sym typeface="Georgia Pro Bold"/>
              </a:rPr>
              <a:t>ПОДКРЕПА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6113" y="3619499"/>
            <a:ext cx="8023487" cy="75148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599"/>
              </a:lnSpc>
            </a:pPr>
            <a:endParaRPr lang="en-US" sz="3999" b="1" spc="11" dirty="0">
              <a:solidFill>
                <a:srgbClr val="000000"/>
              </a:solidFill>
              <a:latin typeface="Lora Bold"/>
              <a:ea typeface="Lora Bold"/>
              <a:cs typeface="Lora Bold"/>
              <a:sym typeface="Lora Bold"/>
            </a:endParaRPr>
          </a:p>
          <a:p>
            <a:pPr algn="l">
              <a:lnSpc>
                <a:spcPts val="6599"/>
              </a:lnSpc>
              <a:buFont typeface="Arial" pitchFamily="34" charset="0"/>
              <a:buChar char="•"/>
            </a:pPr>
            <a:r>
              <a:rPr lang="bg-BG" sz="3999" b="1" spc="11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 Подкрепа за емоционална регулация</a:t>
            </a:r>
          </a:p>
          <a:p>
            <a:pPr algn="l">
              <a:lnSpc>
                <a:spcPts val="6599"/>
              </a:lnSpc>
              <a:buFont typeface="Arial" pitchFamily="34" charset="0"/>
              <a:buChar char="•"/>
            </a:pPr>
            <a:r>
              <a:rPr lang="bg-BG" sz="3999" b="1" spc="11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 Развитие на социални умения</a:t>
            </a:r>
          </a:p>
          <a:p>
            <a:pPr algn="l">
              <a:lnSpc>
                <a:spcPts val="6599"/>
              </a:lnSpc>
              <a:buFont typeface="Arial" pitchFamily="34" charset="0"/>
              <a:buChar char="•"/>
            </a:pPr>
            <a:r>
              <a:rPr lang="bg-BG" sz="3999" b="1" spc="11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 Работа при РАС чрез метода „Интензивно общуване“</a:t>
            </a:r>
          </a:p>
          <a:p>
            <a:pPr algn="l">
              <a:lnSpc>
                <a:spcPts val="6599"/>
              </a:lnSpc>
              <a:buFont typeface="Arial" pitchFamily="34" charset="0"/>
              <a:buChar char="•"/>
            </a:pPr>
            <a:r>
              <a:rPr lang="bg-BG" sz="3999" b="1" spc="11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 Намаляване на тревожност и поведенчески затруднения</a:t>
            </a:r>
          </a:p>
          <a:p>
            <a:pPr algn="l">
              <a:lnSpc>
                <a:spcPts val="5774"/>
              </a:lnSpc>
            </a:pPr>
            <a:endParaRPr dirty="0"/>
          </a:p>
        </p:txBody>
      </p:sp>
      <p:sp>
        <p:nvSpPr>
          <p:cNvPr id="16" name="Правоъгълник 15"/>
          <p:cNvSpPr/>
          <p:nvPr/>
        </p:nvSpPr>
        <p:spPr>
          <a:xfrm>
            <a:off x="0" y="2171700"/>
            <a:ext cx="8763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bg-BG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bg-BG" sz="4000" b="1" dirty="0" smtClean="0">
                <a:latin typeface="Arial" pitchFamily="34" charset="0"/>
                <a:cs typeface="Arial" pitchFamily="34" charset="0"/>
              </a:rPr>
              <a:t>Дете с РАС и ограничена вербална комуникация</a:t>
            </a:r>
          </a:p>
        </p:txBody>
      </p:sp>
      <p:sp>
        <p:nvSpPr>
          <p:cNvPr id="17" name="Правоъгълник 16"/>
          <p:cNvSpPr/>
          <p:nvPr/>
        </p:nvSpPr>
        <p:spPr>
          <a:xfrm>
            <a:off x="8763000" y="876300"/>
            <a:ext cx="9144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g-BG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Ефекти от подхода:</a:t>
            </a:r>
          </a:p>
          <a:p>
            <a:pPr>
              <a:buFont typeface="Arial" pitchFamily="34" charset="0"/>
              <a:buChar char="•"/>
            </a:pPr>
            <a:r>
              <a:rPr lang="bg-BG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Намалено напрежение от директен поглед</a:t>
            </a:r>
          </a:p>
          <a:p>
            <a:pPr>
              <a:buFont typeface="Arial" pitchFamily="34" charset="0"/>
              <a:buChar char="•"/>
            </a:pPr>
            <a:r>
              <a:rPr lang="bg-BG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Детето води взаимодействието</a:t>
            </a:r>
          </a:p>
          <a:p>
            <a:pPr>
              <a:buFont typeface="Arial" pitchFamily="34" charset="0"/>
              <a:buChar char="•"/>
            </a:pPr>
            <a:r>
              <a:rPr lang="bg-BG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Безопасна среда за движения и вокализации</a:t>
            </a:r>
          </a:p>
          <a:p>
            <a:pPr>
              <a:buFont typeface="Arial" pitchFamily="34" charset="0"/>
              <a:buChar char="•"/>
            </a:pPr>
            <a:r>
              <a:rPr lang="bg-BG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Формиране на взаимност и споделено внимание</a:t>
            </a:r>
            <a:endParaRPr lang="bg-BG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Картина 17" descr="20260210_08452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935200" y="6591300"/>
            <a:ext cx="3352800" cy="3695700"/>
          </a:xfrm>
          <a:prstGeom prst="rect">
            <a:avLst/>
          </a:prstGeom>
        </p:spPr>
      </p:pic>
      <p:pic>
        <p:nvPicPr>
          <p:cNvPr id="19" name="Картина 18" descr="20260210_09262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458200" y="6591300"/>
            <a:ext cx="2971800" cy="3695700"/>
          </a:xfrm>
          <a:prstGeom prst="rect">
            <a:avLst/>
          </a:prstGeom>
        </p:spPr>
      </p:pic>
      <p:pic>
        <p:nvPicPr>
          <p:cNvPr id="20" name="Картина 19" descr="20260210_084449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506200" y="6591300"/>
            <a:ext cx="3352800" cy="3695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8763000" cy="10287000"/>
            <a:chOff x="0" y="0"/>
            <a:chExt cx="2309071" cy="2738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09071" cy="2738890"/>
            </a:xfrm>
            <a:custGeom>
              <a:avLst/>
              <a:gdLst/>
              <a:ahLst/>
              <a:cxnLst/>
              <a:rect l="l" t="t" r="r" b="b"/>
              <a:pathLst>
                <a:path w="2309071" h="2738890">
                  <a:moveTo>
                    <a:pt x="0" y="0"/>
                  </a:moveTo>
                  <a:lnTo>
                    <a:pt x="2309071" y="0"/>
                  </a:lnTo>
                  <a:lnTo>
                    <a:pt x="2309071" y="2738890"/>
                  </a:lnTo>
                  <a:lnTo>
                    <a:pt x="0" y="2738890"/>
                  </a:lnTo>
                  <a:close/>
                </a:path>
              </a:pathLst>
            </a:custGeom>
            <a:solidFill>
              <a:srgbClr val="0027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309071" cy="27769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15400" y="7127503"/>
            <a:ext cx="9372600" cy="3159497"/>
            <a:chOff x="0" y="0"/>
            <a:chExt cx="2408296" cy="8321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08296" cy="832131"/>
            </a:xfrm>
            <a:custGeom>
              <a:avLst/>
              <a:gdLst/>
              <a:ahLst/>
              <a:cxnLst/>
              <a:rect l="l" t="t" r="r" b="b"/>
              <a:pathLst>
                <a:path w="2408296" h="832131">
                  <a:moveTo>
                    <a:pt x="0" y="0"/>
                  </a:moveTo>
                  <a:lnTo>
                    <a:pt x="2408296" y="0"/>
                  </a:lnTo>
                  <a:lnTo>
                    <a:pt x="2408296" y="832131"/>
                  </a:lnTo>
                  <a:lnTo>
                    <a:pt x="0" y="832131"/>
                  </a:lnTo>
                  <a:close/>
                </a:path>
              </a:pathLst>
            </a:custGeom>
            <a:solidFill>
              <a:srgbClr val="D68F1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408296" cy="8702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487400" y="3924299"/>
            <a:ext cx="4495800" cy="3200401"/>
            <a:chOff x="0" y="0"/>
            <a:chExt cx="748528" cy="55502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48528" cy="555026"/>
            </a:xfrm>
            <a:custGeom>
              <a:avLst/>
              <a:gdLst/>
              <a:ahLst/>
              <a:cxnLst/>
              <a:rect l="l" t="t" r="r" b="b"/>
              <a:pathLst>
                <a:path w="748528" h="555026">
                  <a:moveTo>
                    <a:pt x="0" y="0"/>
                  </a:moveTo>
                  <a:lnTo>
                    <a:pt x="748528" y="0"/>
                  </a:lnTo>
                  <a:lnTo>
                    <a:pt x="748528" y="555026"/>
                  </a:lnTo>
                  <a:lnTo>
                    <a:pt x="0" y="555026"/>
                  </a:lnTo>
                  <a:close/>
                </a:path>
              </a:pathLst>
            </a:custGeom>
            <a:blipFill>
              <a:blip r:embed="rId2" cstate="print"/>
              <a:stretch>
                <a:fillRect l="-1751" t="-3957" r="-1026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915400" y="3924300"/>
            <a:ext cx="4495800" cy="3203204"/>
            <a:chOff x="0" y="0"/>
            <a:chExt cx="862693" cy="64891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62693" cy="648917"/>
            </a:xfrm>
            <a:custGeom>
              <a:avLst/>
              <a:gdLst/>
              <a:ahLst/>
              <a:cxnLst/>
              <a:rect l="l" t="t" r="r" b="b"/>
              <a:pathLst>
                <a:path w="862693" h="648917">
                  <a:moveTo>
                    <a:pt x="0" y="0"/>
                  </a:moveTo>
                  <a:lnTo>
                    <a:pt x="862693" y="0"/>
                  </a:lnTo>
                  <a:lnTo>
                    <a:pt x="862693" y="648917"/>
                  </a:lnTo>
                  <a:lnTo>
                    <a:pt x="0" y="648917"/>
                  </a:lnTo>
                  <a:close/>
                </a:path>
              </a:pathLst>
            </a:custGeom>
            <a:blipFill>
              <a:blip r:embed="rId3" cstate="print"/>
              <a:stretch>
                <a:fillRect l="-207" r="-207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457200" y="7124700"/>
            <a:ext cx="8001000" cy="23230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12" spc="12" dirty="0" smtClean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„</a:t>
            </a:r>
            <a:r>
              <a:rPr lang="bg-BG" sz="4000" spc="12" dirty="0" smtClean="0">
                <a:solidFill>
                  <a:srgbClr val="FFFFFF"/>
                </a:solidFill>
                <a:latin typeface="Arial" pitchFamily="34" charset="0"/>
                <a:ea typeface="Lora"/>
                <a:cs typeface="Arial" pitchFamily="34" charset="0"/>
                <a:sym typeface="Lora"/>
              </a:rPr>
              <a:t>Адаптиране на учебното съдържание като част от общата и допълнителната подкрепа“</a:t>
            </a:r>
          </a:p>
          <a:p>
            <a:pPr algn="l">
              <a:lnSpc>
                <a:spcPts val="3650"/>
              </a:lnSpc>
            </a:pPr>
            <a:endParaRPr dirty="0"/>
          </a:p>
        </p:txBody>
      </p:sp>
      <p:sp>
        <p:nvSpPr>
          <p:cNvPr id="13" name="Freeform 13"/>
          <p:cNvSpPr/>
          <p:nvPr/>
        </p:nvSpPr>
        <p:spPr>
          <a:xfrm>
            <a:off x="5638800" y="9258300"/>
            <a:ext cx="2997924" cy="1028700"/>
          </a:xfrm>
          <a:custGeom>
            <a:avLst/>
            <a:gdLst/>
            <a:ahLst/>
            <a:cxnLst/>
            <a:rect l="l" t="t" r="r" b="b"/>
            <a:pathLst>
              <a:path w="2997924" h="3019886">
                <a:moveTo>
                  <a:pt x="0" y="0"/>
                </a:moveTo>
                <a:lnTo>
                  <a:pt x="2997924" y="0"/>
                </a:lnTo>
                <a:lnTo>
                  <a:pt x="2997924" y="3019886"/>
                </a:lnTo>
                <a:lnTo>
                  <a:pt x="0" y="301988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alphaModFix amt="61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04800" y="3619500"/>
            <a:ext cx="4031999" cy="3024000"/>
          </a:xfrm>
          <a:custGeom>
            <a:avLst/>
            <a:gdLst/>
            <a:ahLst/>
            <a:cxnLst/>
            <a:rect l="l" t="t" r="r" b="b"/>
            <a:pathLst>
              <a:path w="4253858" h="3156183">
                <a:moveTo>
                  <a:pt x="0" y="0"/>
                </a:moveTo>
                <a:lnTo>
                  <a:pt x="4253858" y="0"/>
                </a:lnTo>
                <a:lnTo>
                  <a:pt x="4253858" y="3156183"/>
                </a:lnTo>
                <a:lnTo>
                  <a:pt x="0" y="3156183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 l="-6443" t="-16154" r="-8465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4495800" y="3619500"/>
            <a:ext cx="4114800" cy="3048000"/>
          </a:xfrm>
          <a:custGeom>
            <a:avLst/>
            <a:gdLst/>
            <a:ahLst/>
            <a:cxnLst/>
            <a:rect l="l" t="t" r="r" b="b"/>
            <a:pathLst>
              <a:path w="4513398" h="3156183">
                <a:moveTo>
                  <a:pt x="0" y="0"/>
                </a:moveTo>
                <a:lnTo>
                  <a:pt x="4513398" y="0"/>
                </a:lnTo>
                <a:lnTo>
                  <a:pt x="4513398" y="3156183"/>
                </a:lnTo>
                <a:lnTo>
                  <a:pt x="0" y="3156183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 l="-9130" t="-15506" r="-9073" b="-11269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81000" y="266700"/>
            <a:ext cx="3966309" cy="3189300"/>
          </a:xfrm>
          <a:custGeom>
            <a:avLst/>
            <a:gdLst/>
            <a:ahLst/>
            <a:cxnLst/>
            <a:rect l="l" t="t" r="r" b="b"/>
            <a:pathLst>
              <a:path w="4253858" h="3213672">
                <a:moveTo>
                  <a:pt x="0" y="0"/>
                </a:moveTo>
                <a:lnTo>
                  <a:pt x="4253858" y="0"/>
                </a:lnTo>
                <a:lnTo>
                  <a:pt x="4253858" y="3213672"/>
                </a:lnTo>
                <a:lnTo>
                  <a:pt x="0" y="321367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 l="-5523" t="-10243" r="-5523"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9448800" y="571500"/>
            <a:ext cx="8336944" cy="2731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09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00274D"/>
                </a:solidFill>
                <a:latin typeface="+mj-lt"/>
                <a:ea typeface="Georgia Pro Bold"/>
                <a:cs typeface="Georgia Pro Bold"/>
                <a:sym typeface="Georgia Pro Bold"/>
              </a:rPr>
              <a:t>МЕТОДИЧЕСКА ПОДКРЕПА И ВЪТРЕШНА КВАЛИФИКАЦИЯ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220200" y="7353300"/>
            <a:ext cx="8686800" cy="2192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67"/>
              </a:lnSpc>
              <a:spcBef>
                <a:spcPct val="0"/>
              </a:spcBef>
            </a:pPr>
            <a:r>
              <a:rPr lang="bg-BG" sz="4000" b="1" spc="-80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„Интегриран модел на подкрепа –</a:t>
            </a:r>
          </a:p>
          <a:p>
            <a:pPr algn="ctr">
              <a:lnSpc>
                <a:spcPts val="5667"/>
              </a:lnSpc>
              <a:spcBef>
                <a:spcPct val="0"/>
              </a:spcBef>
            </a:pPr>
            <a:r>
              <a:rPr lang="bg-BG" sz="4000" b="1" spc="-80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 ресурсен учител, логопед, психолог“</a:t>
            </a:r>
            <a:endParaRPr lang="bg-BG" sz="4000" b="1" spc="-80" dirty="0">
              <a:solidFill>
                <a:srgbClr val="000000"/>
              </a:solidFill>
              <a:latin typeface="Arial" pitchFamily="34" charset="0"/>
              <a:ea typeface="Lora Bold"/>
              <a:cs typeface="Arial" pitchFamily="34" charset="0"/>
              <a:sym typeface="Lora Bold"/>
            </a:endParaRPr>
          </a:p>
        </p:txBody>
      </p:sp>
      <p:pic>
        <p:nvPicPr>
          <p:cNvPr id="19" name="Картина 18" descr="20260217_114034.jpg"/>
          <p:cNvPicPr>
            <a:picLocks noChangeAspect="1"/>
          </p:cNvPicPr>
          <p:nvPr/>
        </p:nvPicPr>
        <p:blipFill>
          <a:blip r:embed="rId9" cstate="print"/>
          <a:srcRect r="17073"/>
          <a:stretch>
            <a:fillRect/>
          </a:stretch>
        </p:blipFill>
        <p:spPr>
          <a:xfrm rot="5400000">
            <a:off x="4958401" y="-185099"/>
            <a:ext cx="3200397" cy="410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783785" y="-42297"/>
            <a:ext cx="6504215" cy="10329297"/>
            <a:chOff x="0" y="0"/>
            <a:chExt cx="1713044" cy="27204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13044" cy="2720473"/>
            </a:xfrm>
            <a:custGeom>
              <a:avLst/>
              <a:gdLst/>
              <a:ahLst/>
              <a:cxnLst/>
              <a:rect l="l" t="t" r="r" b="b"/>
              <a:pathLst>
                <a:path w="1713044" h="2720473">
                  <a:moveTo>
                    <a:pt x="0" y="0"/>
                  </a:moveTo>
                  <a:lnTo>
                    <a:pt x="1713044" y="0"/>
                  </a:lnTo>
                  <a:lnTo>
                    <a:pt x="1713044" y="2720473"/>
                  </a:lnTo>
                  <a:lnTo>
                    <a:pt x="0" y="2720473"/>
                  </a:lnTo>
                  <a:close/>
                </a:path>
              </a:pathLst>
            </a:custGeom>
            <a:solidFill>
              <a:srgbClr val="0027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713044" cy="27585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41906" y="3619500"/>
            <a:ext cx="10535693" cy="4953000"/>
            <a:chOff x="0" y="0"/>
            <a:chExt cx="2556430" cy="17989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56430" cy="1798940"/>
            </a:xfrm>
            <a:custGeom>
              <a:avLst/>
              <a:gdLst/>
              <a:ahLst/>
              <a:cxnLst/>
              <a:rect l="l" t="t" r="r" b="b"/>
              <a:pathLst>
                <a:path w="2556430" h="1798940">
                  <a:moveTo>
                    <a:pt x="0" y="0"/>
                  </a:moveTo>
                  <a:lnTo>
                    <a:pt x="2556430" y="0"/>
                  </a:lnTo>
                  <a:lnTo>
                    <a:pt x="2556430" y="1798940"/>
                  </a:lnTo>
                  <a:lnTo>
                    <a:pt x="0" y="1798940"/>
                  </a:lnTo>
                  <a:close/>
                </a:path>
              </a:pathLst>
            </a:custGeom>
            <a:solidFill>
              <a:srgbClr val="D68F1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556430" cy="18370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265610" y="871068"/>
            <a:ext cx="5540565" cy="8387232"/>
            <a:chOff x="0" y="0"/>
            <a:chExt cx="1096858" cy="166040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96858" cy="1660408"/>
            </a:xfrm>
            <a:custGeom>
              <a:avLst/>
              <a:gdLst/>
              <a:ahLst/>
              <a:cxnLst/>
              <a:rect l="l" t="t" r="r" b="b"/>
              <a:pathLst>
                <a:path w="1096858" h="1660408">
                  <a:moveTo>
                    <a:pt x="0" y="0"/>
                  </a:moveTo>
                  <a:lnTo>
                    <a:pt x="1096858" y="0"/>
                  </a:lnTo>
                  <a:lnTo>
                    <a:pt x="1096858" y="1660408"/>
                  </a:lnTo>
                  <a:lnTo>
                    <a:pt x="0" y="1660408"/>
                  </a:lnTo>
                  <a:close/>
                </a:path>
              </a:pathLst>
            </a:custGeom>
            <a:blipFill>
              <a:blip r:embed="rId2" cstate="print"/>
              <a:stretch>
                <a:fillRect t="-1109" b="-1109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8991600" y="0"/>
            <a:ext cx="2540724" cy="1104900"/>
          </a:xfrm>
          <a:custGeom>
            <a:avLst/>
            <a:gdLst/>
            <a:ahLst/>
            <a:cxnLst/>
            <a:rect l="l" t="t" r="r" b="b"/>
            <a:pathLst>
              <a:path w="2997924" h="3019886">
                <a:moveTo>
                  <a:pt x="0" y="0"/>
                </a:moveTo>
                <a:lnTo>
                  <a:pt x="2997924" y="0"/>
                </a:lnTo>
                <a:lnTo>
                  <a:pt x="2997924" y="3019886"/>
                </a:lnTo>
                <a:lnTo>
                  <a:pt x="0" y="301988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alphaModFix amt="61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14400" y="9105900"/>
            <a:ext cx="2997924" cy="1181100"/>
          </a:xfrm>
          <a:custGeom>
            <a:avLst/>
            <a:gdLst/>
            <a:ahLst/>
            <a:cxnLst/>
            <a:rect l="l" t="t" r="r" b="b"/>
            <a:pathLst>
              <a:path w="2997924" h="3019886">
                <a:moveTo>
                  <a:pt x="0" y="0"/>
                </a:moveTo>
                <a:lnTo>
                  <a:pt x="2997923" y="0"/>
                </a:lnTo>
                <a:lnTo>
                  <a:pt x="2997923" y="3019886"/>
                </a:lnTo>
                <a:lnTo>
                  <a:pt x="0" y="301988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alphaModFix amt="61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209800" y="952500"/>
            <a:ext cx="6994775" cy="1821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09"/>
              </a:lnSpc>
              <a:spcBef>
                <a:spcPct val="0"/>
              </a:spcBef>
            </a:pPr>
            <a:r>
              <a:rPr lang="en-US" sz="5078" b="1" dirty="0">
                <a:solidFill>
                  <a:srgbClr val="00274D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 </a:t>
            </a:r>
            <a:r>
              <a:rPr lang="en-US" sz="6000" b="1" dirty="0">
                <a:solidFill>
                  <a:srgbClr val="00274D"/>
                </a:solidFill>
                <a:latin typeface="+mj-lt"/>
                <a:ea typeface="Georgia Pro Bold"/>
                <a:cs typeface="Georgia Pro Bold"/>
                <a:sym typeface="Georgia Pro Bold"/>
              </a:rPr>
              <a:t>ПАРТНЬОРСТВО С РОДИТЕЛИТЕ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72419" y="4243140"/>
            <a:ext cx="9647981" cy="35907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99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bg-BG" sz="4400" b="1" spc="-79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Регулярни консултации</a:t>
            </a:r>
          </a:p>
          <a:p>
            <a:pPr>
              <a:lnSpc>
                <a:spcPts val="5599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bg-BG" sz="4400" b="1" spc="-79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Обратна връзка за напредъка</a:t>
            </a:r>
          </a:p>
          <a:p>
            <a:pPr>
              <a:lnSpc>
                <a:spcPts val="5599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bg-BG" sz="4400" b="1" spc="-79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Насоки за домашна работа</a:t>
            </a:r>
          </a:p>
          <a:p>
            <a:pPr>
              <a:lnSpc>
                <a:spcPts val="5599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bg-BG" sz="4400" b="1" spc="-79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Съвместно планиране на стратегии</a:t>
            </a:r>
            <a:endParaRPr lang="bg-BG" sz="4400" b="1" spc="-79" dirty="0">
              <a:solidFill>
                <a:srgbClr val="000000"/>
              </a:solidFill>
              <a:latin typeface="Arial" pitchFamily="34" charset="0"/>
              <a:ea typeface="Lora Bold"/>
              <a:cs typeface="Arial" pitchFamily="34" charset="0"/>
              <a:sym typeface="Lor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96000" y="2006874"/>
            <a:ext cx="12192000" cy="2520000"/>
            <a:chOff x="0" y="0"/>
            <a:chExt cx="3091803" cy="8261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91803" cy="826107"/>
            </a:xfrm>
            <a:custGeom>
              <a:avLst/>
              <a:gdLst/>
              <a:ahLst/>
              <a:cxnLst/>
              <a:rect l="l" t="t" r="r" b="b"/>
              <a:pathLst>
                <a:path w="3091803" h="826107">
                  <a:moveTo>
                    <a:pt x="0" y="0"/>
                  </a:moveTo>
                  <a:lnTo>
                    <a:pt x="3091803" y="0"/>
                  </a:lnTo>
                  <a:lnTo>
                    <a:pt x="3091803" y="826107"/>
                  </a:lnTo>
                  <a:lnTo>
                    <a:pt x="0" y="826107"/>
                  </a:lnTo>
                  <a:close/>
                </a:path>
              </a:pathLst>
            </a:custGeom>
            <a:solidFill>
              <a:srgbClr val="0027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091803" cy="8642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57201" y="4076700"/>
            <a:ext cx="5410200" cy="5736300"/>
          </a:xfrm>
          <a:custGeom>
            <a:avLst/>
            <a:gdLst/>
            <a:ahLst/>
            <a:cxnLst/>
            <a:rect l="l" t="t" r="r" b="b"/>
            <a:pathLst>
              <a:path w="5707879" h="5964900">
                <a:moveTo>
                  <a:pt x="0" y="0"/>
                </a:moveTo>
                <a:lnTo>
                  <a:pt x="5707879" y="0"/>
                </a:lnTo>
                <a:lnTo>
                  <a:pt x="5707879" y="5964900"/>
                </a:lnTo>
                <a:lnTo>
                  <a:pt x="0" y="59649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5066" b="-851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629400" y="4762501"/>
            <a:ext cx="5181600" cy="5029200"/>
          </a:xfrm>
          <a:custGeom>
            <a:avLst/>
            <a:gdLst/>
            <a:ahLst/>
            <a:cxnLst/>
            <a:rect l="l" t="t" r="r" b="b"/>
            <a:pathLst>
              <a:path w="5308060" h="5076825">
                <a:moveTo>
                  <a:pt x="0" y="0"/>
                </a:moveTo>
                <a:lnTo>
                  <a:pt x="5308060" y="0"/>
                </a:lnTo>
                <a:lnTo>
                  <a:pt x="5308060" y="5076825"/>
                </a:lnTo>
                <a:lnTo>
                  <a:pt x="0" y="507682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t="-1313" b="-23901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119253" y="175895"/>
            <a:ext cx="10294664" cy="1821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09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00274D"/>
                </a:solidFill>
                <a:latin typeface="+mj-lt"/>
                <a:ea typeface="Georgia Pro Bold"/>
                <a:cs typeface="Georgia Pro Bold"/>
                <a:sym typeface="Georgia Pro Bold"/>
              </a:rPr>
              <a:t>УЧАСТИЕ В ПРОЕКТИ И ИЗВЪНКЛАСНИ ДЕЙНОСТИ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867400" y="2140087"/>
            <a:ext cx="12420600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bg-BG" sz="3600" b="1" spc="-79" dirty="0" smtClean="0">
                <a:solidFill>
                  <a:srgbClr val="FFFFFF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НП „Заедно в изкуствата и в спорта“ 2025/2026 г. 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bg-BG" sz="3600" b="1" spc="-79" dirty="0" smtClean="0">
                <a:solidFill>
                  <a:srgbClr val="FFFFFF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Модул 3 „Изкуства и спорт за ученици със специални образователни потребности”</a:t>
            </a:r>
            <a:endParaRPr lang="bg-BG" sz="3600" b="1" spc="-79" dirty="0">
              <a:solidFill>
                <a:srgbClr val="FFFFFF"/>
              </a:solidFill>
              <a:latin typeface="Arial" pitchFamily="34" charset="0"/>
              <a:ea typeface="Lora Bold"/>
              <a:cs typeface="Arial" pitchFamily="34" charset="0"/>
              <a:sym typeface="Lora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17044" y="204470"/>
            <a:ext cx="5834426" cy="3398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bg-BG" sz="4000" b="1" spc="-75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Група „Вълшебна палитра”</a:t>
            </a:r>
          </a:p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bg-BG" sz="4000" b="1" spc="-75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Изобразително изкуство – рисуване с различни техники </a:t>
            </a:r>
            <a:endParaRPr lang="bg-BG" sz="4000" b="1" spc="-75" dirty="0">
              <a:solidFill>
                <a:srgbClr val="000000"/>
              </a:solidFill>
              <a:latin typeface="Arial" pitchFamily="34" charset="0"/>
              <a:ea typeface="Lora Bold"/>
              <a:cs typeface="Arial" pitchFamily="34" charset="0"/>
              <a:sym typeface="Lora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963400" y="5920898"/>
            <a:ext cx="6324600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29"/>
              </a:lnSpc>
              <a:spcBef>
                <a:spcPct val="0"/>
              </a:spcBef>
            </a:pPr>
            <a:r>
              <a:rPr lang="bg-BG" sz="4000" b="1" spc="-77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Група „Гласчета от дъгата”</a:t>
            </a:r>
          </a:p>
          <a:p>
            <a:pPr algn="ctr">
              <a:lnSpc>
                <a:spcPts val="5429"/>
              </a:lnSpc>
              <a:spcBef>
                <a:spcPct val="0"/>
              </a:spcBef>
            </a:pPr>
            <a:r>
              <a:rPr lang="bg-BG" sz="4000" b="1" spc="-77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Музикално изкуство –</a:t>
            </a:r>
          </a:p>
          <a:p>
            <a:pPr algn="ctr">
              <a:lnSpc>
                <a:spcPts val="5429"/>
              </a:lnSpc>
              <a:spcBef>
                <a:spcPct val="0"/>
              </a:spcBef>
            </a:pPr>
            <a:r>
              <a:rPr lang="bg-BG" sz="4000" b="1" spc="-77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 вокални изпълнения </a:t>
            </a:r>
            <a:endParaRPr lang="bg-BG" sz="4000" b="1" spc="-77" dirty="0">
              <a:solidFill>
                <a:srgbClr val="000000"/>
              </a:solidFill>
              <a:latin typeface="Arial" pitchFamily="34" charset="0"/>
              <a:ea typeface="Lora Bold"/>
              <a:cs typeface="Arial" pitchFamily="34" charset="0"/>
              <a:sym typeface="Lor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372601" y="2781113"/>
            <a:ext cx="8930640" cy="7389695"/>
            <a:chOff x="0" y="0"/>
            <a:chExt cx="2309607" cy="20178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09607" cy="2017841"/>
            </a:xfrm>
            <a:custGeom>
              <a:avLst/>
              <a:gdLst/>
              <a:ahLst/>
              <a:cxnLst/>
              <a:rect l="l" t="t" r="r" b="b"/>
              <a:pathLst>
                <a:path w="2309607" h="2017841">
                  <a:moveTo>
                    <a:pt x="0" y="0"/>
                  </a:moveTo>
                  <a:lnTo>
                    <a:pt x="2309607" y="0"/>
                  </a:lnTo>
                  <a:lnTo>
                    <a:pt x="2309607" y="2017841"/>
                  </a:lnTo>
                  <a:lnTo>
                    <a:pt x="0" y="2017841"/>
                  </a:lnTo>
                  <a:close/>
                </a:path>
              </a:pathLst>
            </a:custGeom>
            <a:solidFill>
              <a:srgbClr val="D68F1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309607" cy="20559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38200" y="5753100"/>
            <a:ext cx="7433071" cy="4034594"/>
            <a:chOff x="0" y="0"/>
            <a:chExt cx="1486327" cy="8067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86327" cy="806763"/>
            </a:xfrm>
            <a:custGeom>
              <a:avLst/>
              <a:gdLst/>
              <a:ahLst/>
              <a:cxnLst/>
              <a:rect l="l" t="t" r="r" b="b"/>
              <a:pathLst>
                <a:path w="1486327" h="806763">
                  <a:moveTo>
                    <a:pt x="0" y="0"/>
                  </a:moveTo>
                  <a:lnTo>
                    <a:pt x="1486327" y="0"/>
                  </a:lnTo>
                  <a:lnTo>
                    <a:pt x="1486327" y="806763"/>
                  </a:lnTo>
                  <a:lnTo>
                    <a:pt x="0" y="806763"/>
                  </a:lnTo>
                  <a:close/>
                </a:path>
              </a:pathLst>
            </a:custGeom>
            <a:blipFill>
              <a:blip r:embed="rId2" cstate="print"/>
              <a:stretch>
                <a:fillRect t="-11487" b="-11487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0" y="0"/>
            <a:ext cx="9478677" cy="5516274"/>
            <a:chOff x="0" y="0"/>
            <a:chExt cx="2656920" cy="145284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656920" cy="1452846"/>
            </a:xfrm>
            <a:custGeom>
              <a:avLst/>
              <a:gdLst/>
              <a:ahLst/>
              <a:cxnLst/>
              <a:rect l="l" t="t" r="r" b="b"/>
              <a:pathLst>
                <a:path w="2656920" h="1452846">
                  <a:moveTo>
                    <a:pt x="0" y="0"/>
                  </a:moveTo>
                  <a:lnTo>
                    <a:pt x="2656920" y="0"/>
                  </a:lnTo>
                  <a:lnTo>
                    <a:pt x="2656920" y="1452846"/>
                  </a:lnTo>
                  <a:lnTo>
                    <a:pt x="0" y="1452846"/>
                  </a:lnTo>
                  <a:close/>
                </a:path>
              </a:pathLst>
            </a:custGeom>
            <a:solidFill>
              <a:srgbClr val="00274D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656920" cy="1490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0515600" y="0"/>
            <a:ext cx="2078916" cy="419100"/>
          </a:xfrm>
          <a:custGeom>
            <a:avLst/>
            <a:gdLst/>
            <a:ahLst/>
            <a:cxnLst/>
            <a:rect l="l" t="t" r="r" b="b"/>
            <a:pathLst>
              <a:path w="2536116" h="2554696">
                <a:moveTo>
                  <a:pt x="0" y="0"/>
                </a:moveTo>
                <a:lnTo>
                  <a:pt x="2536116" y="0"/>
                </a:lnTo>
                <a:lnTo>
                  <a:pt x="2536116" y="2554696"/>
                </a:lnTo>
                <a:lnTo>
                  <a:pt x="0" y="255469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alphaModFix amt="61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515600" y="647700"/>
            <a:ext cx="6981549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49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00274D"/>
                </a:solidFill>
                <a:latin typeface="+mj-lt"/>
                <a:ea typeface="Georgia Pro Bold"/>
                <a:cs typeface="Georgia Pro Bold"/>
                <a:sym typeface="Georgia Pro Bold"/>
              </a:rPr>
              <a:t>АНАЛИЗ НА ЕФЕКТИВНОСТТА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7201" y="-453972"/>
            <a:ext cx="9372600" cy="60785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09"/>
              </a:lnSpc>
            </a:pPr>
            <a:endParaRPr dirty="0"/>
          </a:p>
          <a:p>
            <a:pPr algn="l">
              <a:lnSpc>
                <a:spcPts val="6269"/>
              </a:lnSpc>
            </a:pPr>
            <a:r>
              <a:rPr lang="en-US" sz="3799" spc="11" dirty="0" smtClean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•</a:t>
            </a:r>
            <a:r>
              <a:rPr lang="bg-BG" sz="3799" spc="11" dirty="0" smtClean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bg-BG" sz="4400" spc="11" dirty="0" smtClean="0">
                <a:solidFill>
                  <a:srgbClr val="FFFFFF"/>
                </a:solidFill>
                <a:latin typeface="Arial" pitchFamily="34" charset="0"/>
                <a:ea typeface="Lora"/>
                <a:cs typeface="Arial" pitchFamily="34" charset="0"/>
                <a:sym typeface="Lora"/>
              </a:rPr>
              <a:t>Системно наблюдение и периодична оценка</a:t>
            </a:r>
          </a:p>
          <a:p>
            <a:pPr algn="l">
              <a:lnSpc>
                <a:spcPts val="6269"/>
              </a:lnSpc>
            </a:pPr>
            <a:r>
              <a:rPr lang="bg-BG" sz="4400" spc="11" dirty="0" smtClean="0">
                <a:solidFill>
                  <a:srgbClr val="FFFFFF"/>
                </a:solidFill>
                <a:latin typeface="Arial" pitchFamily="34" charset="0"/>
                <a:ea typeface="Lora"/>
                <a:cs typeface="Arial" pitchFamily="34" charset="0"/>
                <a:sym typeface="Lora"/>
              </a:rPr>
              <a:t>• Документиране на постиженията и напредъка</a:t>
            </a:r>
          </a:p>
          <a:p>
            <a:pPr algn="l">
              <a:lnSpc>
                <a:spcPts val="6269"/>
              </a:lnSpc>
            </a:pPr>
            <a:r>
              <a:rPr lang="bg-BG" sz="4400" spc="11" dirty="0" smtClean="0">
                <a:solidFill>
                  <a:srgbClr val="FFFFFF"/>
                </a:solidFill>
                <a:latin typeface="Arial" pitchFamily="34" charset="0"/>
                <a:ea typeface="Lora"/>
                <a:cs typeface="Arial" pitchFamily="34" charset="0"/>
                <a:sym typeface="Lora"/>
              </a:rPr>
              <a:t>• Актуализиране на плана за подкрепа при необходимост</a:t>
            </a:r>
          </a:p>
          <a:p>
            <a:pPr algn="l">
              <a:lnSpc>
                <a:spcPts val="3959"/>
              </a:lnSpc>
            </a:pPr>
            <a:endParaRPr dirty="0"/>
          </a:p>
        </p:txBody>
      </p:sp>
      <p:sp>
        <p:nvSpPr>
          <p:cNvPr id="13" name="TextBox 13"/>
          <p:cNvSpPr txBox="1"/>
          <p:nvPr/>
        </p:nvSpPr>
        <p:spPr>
          <a:xfrm>
            <a:off x="9829800" y="3277869"/>
            <a:ext cx="7739874" cy="5437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19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bg-BG" sz="4400" spc="-75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 Повишена самостоятелност в учебния процес</a:t>
            </a:r>
          </a:p>
          <a:p>
            <a:pPr>
              <a:lnSpc>
                <a:spcPts val="5319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bg-BG" sz="4400" spc="-75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 Подобрени комуникативни умения</a:t>
            </a:r>
          </a:p>
          <a:p>
            <a:pPr>
              <a:lnSpc>
                <a:spcPts val="5319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bg-BG" sz="4400" spc="-75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 По-активно участие в групови дейности</a:t>
            </a:r>
          </a:p>
          <a:p>
            <a:pPr>
              <a:lnSpc>
                <a:spcPts val="5319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bg-BG" sz="4400" spc="-75" dirty="0" smtClean="0">
                <a:solidFill>
                  <a:srgbClr val="000000"/>
                </a:solidFill>
                <a:latin typeface="Arial" pitchFamily="34" charset="0"/>
                <a:ea typeface="Lora Bold"/>
                <a:cs typeface="Arial" pitchFamily="34" charset="0"/>
                <a:sym typeface="Lora Bold"/>
              </a:rPr>
              <a:t> Положителна промяна в емоционалното състояние</a:t>
            </a:r>
            <a:endParaRPr lang="bg-BG" sz="4400" spc="-75" dirty="0">
              <a:solidFill>
                <a:srgbClr val="000000"/>
              </a:solidFill>
              <a:latin typeface="Arial" pitchFamily="34" charset="0"/>
              <a:ea typeface="Lora Bold"/>
              <a:cs typeface="Arial" pitchFamily="34" charset="0"/>
              <a:sym typeface="Lor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8444" b="-844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193932"/>
            <a:ext cx="16215875" cy="7899135"/>
            <a:chOff x="0" y="0"/>
            <a:chExt cx="4270848" cy="208043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0848" cy="2080431"/>
            </a:xfrm>
            <a:custGeom>
              <a:avLst/>
              <a:gdLst/>
              <a:ahLst/>
              <a:cxnLst/>
              <a:rect l="l" t="t" r="r" b="b"/>
              <a:pathLst>
                <a:path w="4270848" h="2080431">
                  <a:moveTo>
                    <a:pt x="0" y="0"/>
                  </a:moveTo>
                  <a:lnTo>
                    <a:pt x="4270848" y="0"/>
                  </a:lnTo>
                  <a:lnTo>
                    <a:pt x="4270848" y="2080431"/>
                  </a:lnTo>
                  <a:lnTo>
                    <a:pt x="0" y="208043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0848" cy="21185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752600" y="0"/>
            <a:ext cx="2997924" cy="1257300"/>
          </a:xfrm>
          <a:custGeom>
            <a:avLst/>
            <a:gdLst/>
            <a:ahLst/>
            <a:cxnLst/>
            <a:rect l="l" t="t" r="r" b="b"/>
            <a:pathLst>
              <a:path w="2997924" h="3019886">
                <a:moveTo>
                  <a:pt x="0" y="0"/>
                </a:moveTo>
                <a:lnTo>
                  <a:pt x="2997924" y="0"/>
                </a:lnTo>
                <a:lnTo>
                  <a:pt x="2997924" y="3019886"/>
                </a:lnTo>
                <a:lnTo>
                  <a:pt x="0" y="301988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alphaModFix amt="61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944600" y="9105900"/>
            <a:ext cx="2997924" cy="1181100"/>
          </a:xfrm>
          <a:custGeom>
            <a:avLst/>
            <a:gdLst/>
            <a:ahLst/>
            <a:cxnLst/>
            <a:rect l="l" t="t" r="r" b="b"/>
            <a:pathLst>
              <a:path w="2997924" h="3019886">
                <a:moveTo>
                  <a:pt x="0" y="0"/>
                </a:moveTo>
                <a:lnTo>
                  <a:pt x="2997923" y="0"/>
                </a:lnTo>
                <a:lnTo>
                  <a:pt x="2997923" y="3019886"/>
                </a:lnTo>
                <a:lnTo>
                  <a:pt x="0" y="301988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alphaModFix amt="61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828800" y="644361"/>
            <a:ext cx="15415774" cy="8194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377"/>
              </a:lnSpc>
            </a:pPr>
            <a:endParaRPr lang="bg-BG" dirty="0" smtClean="0">
              <a:sym typeface="Georgia Pro Bold"/>
            </a:endParaRPr>
          </a:p>
          <a:p>
            <a:pPr algn="ctr">
              <a:lnSpc>
                <a:spcPts val="7377"/>
              </a:lnSpc>
            </a:pPr>
            <a:r>
              <a:rPr lang="bg-BG" sz="6600" b="1" dirty="0" smtClean="0">
                <a:solidFill>
                  <a:srgbClr val="00274D"/>
                </a:solidFill>
                <a:latin typeface="+mj-lt"/>
                <a:ea typeface="Georgia Pro Bold"/>
                <a:cs typeface="Georgia Pro Bold"/>
                <a:sym typeface="Georgia Pro Bold"/>
              </a:rPr>
              <a:t>Допълнителната подкрепа </a:t>
            </a:r>
          </a:p>
          <a:p>
            <a:pPr algn="ctr">
              <a:lnSpc>
                <a:spcPts val="7377"/>
              </a:lnSpc>
            </a:pPr>
            <a:r>
              <a:rPr lang="bg-BG" sz="6600" b="1" dirty="0" smtClean="0">
                <a:solidFill>
                  <a:srgbClr val="00274D"/>
                </a:solidFill>
                <a:latin typeface="+mj-lt"/>
                <a:ea typeface="Georgia Pro Bold"/>
                <a:cs typeface="Georgia Pro Bold"/>
                <a:sym typeface="Georgia Pro Bold"/>
              </a:rPr>
              <a:t>в</a:t>
            </a:r>
            <a:r>
              <a:rPr lang="en-US" sz="6600" b="1" dirty="0" smtClean="0">
                <a:solidFill>
                  <a:srgbClr val="00274D"/>
                </a:solidFill>
                <a:latin typeface="+mj-lt"/>
                <a:ea typeface="Georgia Pro Bold"/>
                <a:cs typeface="Georgia Pro Bold"/>
                <a:sym typeface="Georgia Pro Bold"/>
              </a:rPr>
              <a:t> </a:t>
            </a:r>
            <a:r>
              <a:rPr lang="en-US" sz="6600" b="1" dirty="0">
                <a:solidFill>
                  <a:srgbClr val="00274D"/>
                </a:solidFill>
                <a:latin typeface="+mj-lt"/>
                <a:ea typeface="Georgia Pro Bold"/>
                <a:cs typeface="Georgia Pro Bold"/>
                <a:sym typeface="Georgia Pro Bold"/>
              </a:rPr>
              <a:t>ИСУ „Н. Й. </a:t>
            </a:r>
            <a:r>
              <a:rPr lang="en-US" sz="6600" b="1" dirty="0" smtClean="0">
                <a:solidFill>
                  <a:srgbClr val="00274D"/>
                </a:solidFill>
                <a:latin typeface="+mj-lt"/>
                <a:ea typeface="Georgia Pro Bold"/>
                <a:cs typeface="Georgia Pro Bold"/>
                <a:sym typeface="Georgia Pro Bold"/>
              </a:rPr>
              <a:t>ВАПЦАРОВ</a:t>
            </a:r>
            <a:r>
              <a:rPr lang="bg-BG" sz="6600" b="1" dirty="0" smtClean="0">
                <a:solidFill>
                  <a:srgbClr val="00274D"/>
                </a:solidFill>
                <a:latin typeface="+mj-lt"/>
                <a:ea typeface="Georgia Pro Bold"/>
                <a:cs typeface="Georgia Pro Bold"/>
                <a:sym typeface="Georgia Pro Bold"/>
              </a:rPr>
              <a:t>“ се характеризира със:</a:t>
            </a:r>
          </a:p>
          <a:p>
            <a:pPr>
              <a:lnSpc>
                <a:spcPts val="5739"/>
              </a:lnSpc>
            </a:pPr>
            <a:r>
              <a:rPr lang="en-US" sz="6000" b="1" dirty="0" smtClean="0">
                <a:solidFill>
                  <a:srgbClr val="00274D"/>
                </a:solidFill>
                <a:latin typeface="+mj-lt"/>
                <a:ea typeface="Georgia Pro Bold"/>
                <a:cs typeface="Georgia Pro Bold"/>
                <a:sym typeface="Georgia Pro Bold"/>
              </a:rPr>
              <a:t>·</a:t>
            </a:r>
            <a:r>
              <a:rPr lang="bg-BG" sz="6000" b="1" dirty="0" smtClean="0">
                <a:solidFill>
                  <a:srgbClr val="00274D"/>
                </a:solidFill>
                <a:latin typeface="+mj-lt"/>
                <a:ea typeface="Georgia Pro Bold"/>
                <a:cs typeface="Georgia Pro Bold"/>
                <a:sym typeface="Georgia Pro Bold"/>
              </a:rPr>
              <a:t> системност</a:t>
            </a:r>
          </a:p>
          <a:p>
            <a:pPr>
              <a:lnSpc>
                <a:spcPts val="5739"/>
              </a:lnSpc>
            </a:pPr>
            <a:r>
              <a:rPr lang="bg-BG" sz="6000" b="1" dirty="0" smtClean="0">
                <a:solidFill>
                  <a:srgbClr val="00274D"/>
                </a:solidFill>
                <a:latin typeface="+mj-lt"/>
                <a:ea typeface="Georgia Pro Bold"/>
                <a:cs typeface="Georgia Pro Bold"/>
                <a:sym typeface="Georgia Pro Bold"/>
              </a:rPr>
              <a:t>· професионализъм</a:t>
            </a:r>
          </a:p>
          <a:p>
            <a:pPr>
              <a:lnSpc>
                <a:spcPts val="5739"/>
              </a:lnSpc>
            </a:pPr>
            <a:r>
              <a:rPr lang="bg-BG" sz="6000" b="1" dirty="0" smtClean="0">
                <a:solidFill>
                  <a:srgbClr val="00274D"/>
                </a:solidFill>
                <a:latin typeface="+mj-lt"/>
                <a:ea typeface="Georgia Pro Bold"/>
                <a:cs typeface="Georgia Pro Bold"/>
                <a:sym typeface="Georgia Pro Bold"/>
              </a:rPr>
              <a:t>· екипна координация</a:t>
            </a:r>
          </a:p>
          <a:p>
            <a:pPr>
              <a:lnSpc>
                <a:spcPts val="5739"/>
              </a:lnSpc>
            </a:pPr>
            <a:r>
              <a:rPr lang="bg-BG" sz="6000" b="1" dirty="0" smtClean="0">
                <a:solidFill>
                  <a:srgbClr val="00274D"/>
                </a:solidFill>
                <a:latin typeface="+mj-lt"/>
                <a:ea typeface="Georgia Pro Bold"/>
                <a:cs typeface="Georgia Pro Bold"/>
                <a:sym typeface="Georgia Pro Bold"/>
              </a:rPr>
              <a:t>· стриктно спазване на нормативната рамка</a:t>
            </a:r>
          </a:p>
          <a:p>
            <a:pPr>
              <a:lnSpc>
                <a:spcPts val="5739"/>
              </a:lnSpc>
            </a:pPr>
            <a:r>
              <a:rPr lang="bg-BG" sz="6000" b="1" dirty="0" smtClean="0">
                <a:solidFill>
                  <a:srgbClr val="00274D"/>
                </a:solidFill>
                <a:latin typeface="+mj-lt"/>
                <a:ea typeface="Georgia Pro Bold"/>
                <a:cs typeface="Georgia Pro Bold"/>
                <a:sym typeface="Georgia Pro Bold"/>
              </a:rPr>
              <a:t>· измерими резултати</a:t>
            </a:r>
          </a:p>
          <a:p>
            <a:pPr algn="ctr">
              <a:lnSpc>
                <a:spcPts val="5739"/>
              </a:lnSpc>
            </a:pPr>
            <a:endParaRPr dirty="0"/>
          </a:p>
          <a:p>
            <a:pPr algn="ctr">
              <a:lnSpc>
                <a:spcPts val="84"/>
              </a:lnSpc>
              <a:spcBef>
                <a:spcPct val="0"/>
              </a:spcBef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7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4631" y="738744"/>
            <a:ext cx="8115300" cy="8978276"/>
          </a:xfrm>
          <a:custGeom>
            <a:avLst/>
            <a:gdLst/>
            <a:ahLst/>
            <a:cxnLst/>
            <a:rect l="l" t="t" r="r" b="b"/>
            <a:pathLst>
              <a:path w="8115300" h="8978276">
                <a:moveTo>
                  <a:pt x="0" y="0"/>
                </a:moveTo>
                <a:lnTo>
                  <a:pt x="8115300" y="0"/>
                </a:lnTo>
                <a:lnTo>
                  <a:pt x="8115300" y="8978275"/>
                </a:lnTo>
                <a:lnTo>
                  <a:pt x="0" y="897827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l="-10524" r="-1756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839931" y="4279898"/>
            <a:ext cx="8917335" cy="1895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9600" b="1" spc="-99" dirty="0">
                <a:solidFill>
                  <a:srgbClr val="FFFFFF"/>
                </a:solidFill>
                <a:latin typeface="+mj-lt"/>
                <a:ea typeface="Georgia Pro Bold"/>
                <a:cs typeface="Georgia Pro Bold"/>
                <a:sym typeface="Georgia Pro Bold"/>
              </a:rPr>
              <a:t>Благодаря за вниманието</a:t>
            </a:r>
            <a:r>
              <a:rPr lang="en-US" sz="4999" b="1" spc="-99" dirty="0">
                <a:solidFill>
                  <a:srgbClr val="FFFFFF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589</Words>
  <Application>Microsoft Office PowerPoint</Application>
  <PresentationFormat>По избор</PresentationFormat>
  <Paragraphs>120</Paragraphs>
  <Slides>14</Slides>
  <Notes>1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14</vt:i4>
      </vt:variant>
    </vt:vector>
  </HeadingPairs>
  <TitlesOfParts>
    <vt:vector size="23" baseType="lpstr">
      <vt:lpstr>Lora</vt:lpstr>
      <vt:lpstr>Verdana</vt:lpstr>
      <vt:lpstr>Segoe UI Symbol</vt:lpstr>
      <vt:lpstr>Georgia Pro Bold</vt:lpstr>
      <vt:lpstr>Arial</vt:lpstr>
      <vt:lpstr>Times New Roman</vt:lpstr>
      <vt:lpstr>Lora Bold</vt:lpstr>
      <vt:lpstr>Calibri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</dc:title>
  <cp:lastModifiedBy>Dell</cp:lastModifiedBy>
  <cp:revision>88</cp:revision>
  <dcterms:created xsi:type="dcterms:W3CDTF">2006-08-16T00:00:00Z</dcterms:created>
  <dcterms:modified xsi:type="dcterms:W3CDTF">2026-02-18T07:17:38Z</dcterms:modified>
  <dc:identifier>DAHBT-p-t-w</dc:identifier>
</cp:coreProperties>
</file>